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5"/>
  </p:notesMasterIdLst>
  <p:sldIdLst>
    <p:sldId id="256" r:id="rId2"/>
    <p:sldId id="257" r:id="rId3"/>
    <p:sldId id="265" r:id="rId4"/>
    <p:sldId id="271" r:id="rId5"/>
    <p:sldId id="263" r:id="rId6"/>
    <p:sldId id="264" r:id="rId7"/>
    <p:sldId id="258" r:id="rId8"/>
    <p:sldId id="260" r:id="rId9"/>
    <p:sldId id="259" r:id="rId10"/>
    <p:sldId id="261" r:id="rId11"/>
    <p:sldId id="262" r:id="rId12"/>
    <p:sldId id="270" r:id="rId13"/>
    <p:sldId id="266" r:id="rId14"/>
    <p:sldId id="273" r:id="rId15"/>
    <p:sldId id="275" r:id="rId16"/>
    <p:sldId id="274" r:id="rId17"/>
    <p:sldId id="277" r:id="rId18"/>
    <p:sldId id="278" r:id="rId19"/>
    <p:sldId id="279" r:id="rId20"/>
    <p:sldId id="280" r:id="rId21"/>
    <p:sldId id="281" r:id="rId22"/>
    <p:sldId id="282" r:id="rId23"/>
    <p:sldId id="272" r:id="rId24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2"/>
    <p:restoredTop sz="94675"/>
  </p:normalViewPr>
  <p:slideViewPr>
    <p:cSldViewPr snapToGrid="0">
      <p:cViewPr varScale="1">
        <p:scale>
          <a:sx n="95" d="100"/>
          <a:sy n="95" d="100"/>
        </p:scale>
        <p:origin x="184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94E1B-744B-4A9D-BBC8-730F1CEBB6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30656D-3297-432E-8398-DEFB3D1894CC}">
      <dgm:prSet/>
      <dgm:spPr/>
      <dgm:t>
        <a:bodyPr/>
        <a:lstStyle/>
        <a:p>
          <a:r>
            <a:rPr lang="en-AT"/>
            <a:t>Dokumentationspflicht gilt ab 1.1.2026</a:t>
          </a:r>
          <a:endParaRPr lang="en-US"/>
        </a:p>
      </dgm:t>
    </dgm:pt>
    <dgm:pt modelId="{CD902895-D748-493C-B79E-A48B22FEE3D7}" type="parTrans" cxnId="{E98EFC57-5625-4D92-B7EC-7D96BA737A05}">
      <dgm:prSet/>
      <dgm:spPr/>
      <dgm:t>
        <a:bodyPr/>
        <a:lstStyle/>
        <a:p>
          <a:endParaRPr lang="en-US"/>
        </a:p>
      </dgm:t>
    </dgm:pt>
    <dgm:pt modelId="{933CB015-CCCB-401F-B710-DCE7CCE7E990}" type="sibTrans" cxnId="{E98EFC57-5625-4D92-B7EC-7D96BA737A05}">
      <dgm:prSet/>
      <dgm:spPr/>
      <dgm:t>
        <a:bodyPr/>
        <a:lstStyle/>
        <a:p>
          <a:endParaRPr lang="en-US"/>
        </a:p>
      </dgm:t>
    </dgm:pt>
    <dgm:pt modelId="{4F05AE9B-23FE-4A41-B3A4-FAD18D19752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AT" dirty="0"/>
            <a:t>Es muss bei jeder Konsultation eine Diagnose eingetragen werden</a:t>
          </a:r>
          <a:endParaRPr lang="en-US" dirty="0"/>
        </a:p>
      </dgm:t>
    </dgm:pt>
    <dgm:pt modelId="{6919D476-08C5-4579-963C-6BDDB4C80DE6}" type="parTrans" cxnId="{D1E4F33B-66BF-4F7F-A0B7-16B18346F2C3}">
      <dgm:prSet/>
      <dgm:spPr/>
      <dgm:t>
        <a:bodyPr/>
        <a:lstStyle/>
        <a:p>
          <a:endParaRPr lang="en-US"/>
        </a:p>
      </dgm:t>
    </dgm:pt>
    <dgm:pt modelId="{168FDCCF-022B-4AAB-AC04-60440F418A4A}" type="sibTrans" cxnId="{D1E4F33B-66BF-4F7F-A0B7-16B18346F2C3}">
      <dgm:prSet/>
      <dgm:spPr/>
      <dgm:t>
        <a:bodyPr/>
        <a:lstStyle/>
        <a:p>
          <a:endParaRPr lang="en-US"/>
        </a:p>
      </dgm:t>
    </dgm:pt>
    <dgm:pt modelId="{A549148F-93DD-4CAC-85C9-8451A79FF18F}">
      <dgm:prSet/>
      <dgm:spPr/>
      <dgm:t>
        <a:bodyPr/>
        <a:lstStyle/>
        <a:p>
          <a:r>
            <a:rPr lang="en-AT"/>
            <a:t>Nur die Hauptdiagnose (Konsultationsanlass) muss kodiert werden</a:t>
          </a:r>
          <a:endParaRPr lang="en-US"/>
        </a:p>
      </dgm:t>
    </dgm:pt>
    <dgm:pt modelId="{713DE88D-4369-467D-A20D-C9CCB9CD6951}" type="parTrans" cxnId="{BEE59714-36EA-4A7B-96B1-4713A34C11BA}">
      <dgm:prSet/>
      <dgm:spPr/>
      <dgm:t>
        <a:bodyPr/>
        <a:lstStyle/>
        <a:p>
          <a:endParaRPr lang="en-US"/>
        </a:p>
      </dgm:t>
    </dgm:pt>
    <dgm:pt modelId="{76D844F5-3FCC-41B2-8516-3045257641BB}" type="sibTrans" cxnId="{BEE59714-36EA-4A7B-96B1-4713A34C11BA}">
      <dgm:prSet/>
      <dgm:spPr/>
      <dgm:t>
        <a:bodyPr/>
        <a:lstStyle/>
        <a:p>
          <a:endParaRPr lang="en-US"/>
        </a:p>
      </dgm:t>
    </dgm:pt>
    <dgm:pt modelId="{52B4FCF1-8D1E-456D-8A6D-0A4704846D21}">
      <dgm:prSet/>
      <dgm:spPr/>
      <dgm:t>
        <a:bodyPr/>
        <a:lstStyle/>
        <a:p>
          <a:r>
            <a:rPr lang="en-AT"/>
            <a:t>Die verpflichtende Übermittlung der Diagnosen beginnt mit Q3/26 also am 1.7.2026 </a:t>
          </a:r>
          <a:endParaRPr lang="en-US"/>
        </a:p>
      </dgm:t>
    </dgm:pt>
    <dgm:pt modelId="{3974AE7F-9210-4B3A-9B70-0AFD97C7606C}" type="parTrans" cxnId="{2157EC9A-368C-472C-8087-023CE1774078}">
      <dgm:prSet/>
      <dgm:spPr/>
      <dgm:t>
        <a:bodyPr/>
        <a:lstStyle/>
        <a:p>
          <a:endParaRPr lang="en-US"/>
        </a:p>
      </dgm:t>
    </dgm:pt>
    <dgm:pt modelId="{1B8D0C43-443F-4A10-83A9-25211AF47F13}" type="sibTrans" cxnId="{2157EC9A-368C-472C-8087-023CE1774078}">
      <dgm:prSet/>
      <dgm:spPr/>
      <dgm:t>
        <a:bodyPr/>
        <a:lstStyle/>
        <a:p>
          <a:endParaRPr lang="en-US"/>
        </a:p>
      </dgm:t>
    </dgm:pt>
    <dgm:pt modelId="{EA881B3C-0ACA-9945-A092-26A80C196E03}" type="pres">
      <dgm:prSet presAssocID="{30F94E1B-744B-4A9D-BBC8-730F1CEBB662}" presName="linear" presStyleCnt="0">
        <dgm:presLayoutVars>
          <dgm:animLvl val="lvl"/>
          <dgm:resizeHandles val="exact"/>
        </dgm:presLayoutVars>
      </dgm:prSet>
      <dgm:spPr/>
    </dgm:pt>
    <dgm:pt modelId="{87D41DD4-F7D6-FC4A-BC24-3BC662145A63}" type="pres">
      <dgm:prSet presAssocID="{3930656D-3297-432E-8398-DEFB3D1894C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FC60F8-7DC0-E946-9FE1-B46C69AC50E4}" type="pres">
      <dgm:prSet presAssocID="{933CB015-CCCB-401F-B710-DCE7CCE7E990}" presName="spacer" presStyleCnt="0"/>
      <dgm:spPr/>
    </dgm:pt>
    <dgm:pt modelId="{C8F3122C-0408-EA4C-9927-AA479D899688}" type="pres">
      <dgm:prSet presAssocID="{4F05AE9B-23FE-4A41-B3A4-FAD18D1975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30D521-2EFA-ED4D-AEF0-36F1FEF597FB}" type="pres">
      <dgm:prSet presAssocID="{168FDCCF-022B-4AAB-AC04-60440F418A4A}" presName="spacer" presStyleCnt="0"/>
      <dgm:spPr/>
    </dgm:pt>
    <dgm:pt modelId="{614AB05E-1988-9241-8D37-669CE7137A51}" type="pres">
      <dgm:prSet presAssocID="{A549148F-93DD-4CAC-85C9-8451A79FF1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9533F6-67EB-C742-A11F-D07E1213085A}" type="pres">
      <dgm:prSet presAssocID="{76D844F5-3FCC-41B2-8516-3045257641BB}" presName="spacer" presStyleCnt="0"/>
      <dgm:spPr/>
    </dgm:pt>
    <dgm:pt modelId="{78EA337D-1E0D-C14F-B992-FE4B727C57FA}" type="pres">
      <dgm:prSet presAssocID="{52B4FCF1-8D1E-456D-8A6D-0A4704846D2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E59714-36EA-4A7B-96B1-4713A34C11BA}" srcId="{30F94E1B-744B-4A9D-BBC8-730F1CEBB662}" destId="{A549148F-93DD-4CAC-85C9-8451A79FF18F}" srcOrd="2" destOrd="0" parTransId="{713DE88D-4369-467D-A20D-C9CCB9CD6951}" sibTransId="{76D844F5-3FCC-41B2-8516-3045257641BB}"/>
    <dgm:cxn modelId="{F1391321-7EF1-D044-8C4F-C35F1159DB70}" type="presOf" srcId="{A549148F-93DD-4CAC-85C9-8451A79FF18F}" destId="{614AB05E-1988-9241-8D37-669CE7137A51}" srcOrd="0" destOrd="0" presId="urn:microsoft.com/office/officeart/2005/8/layout/vList2"/>
    <dgm:cxn modelId="{D1E4F33B-66BF-4F7F-A0B7-16B18346F2C3}" srcId="{30F94E1B-744B-4A9D-BBC8-730F1CEBB662}" destId="{4F05AE9B-23FE-4A41-B3A4-FAD18D19752B}" srcOrd="1" destOrd="0" parTransId="{6919D476-08C5-4579-963C-6BDDB4C80DE6}" sibTransId="{168FDCCF-022B-4AAB-AC04-60440F418A4A}"/>
    <dgm:cxn modelId="{BF30DB3D-C6AE-8A43-B8B3-19DACBB1AAAA}" type="presOf" srcId="{4F05AE9B-23FE-4A41-B3A4-FAD18D19752B}" destId="{C8F3122C-0408-EA4C-9927-AA479D899688}" srcOrd="0" destOrd="0" presId="urn:microsoft.com/office/officeart/2005/8/layout/vList2"/>
    <dgm:cxn modelId="{A9E3FE45-16E4-9D4B-9E36-E538AE303847}" type="presOf" srcId="{3930656D-3297-432E-8398-DEFB3D1894CC}" destId="{87D41DD4-F7D6-FC4A-BC24-3BC662145A63}" srcOrd="0" destOrd="0" presId="urn:microsoft.com/office/officeart/2005/8/layout/vList2"/>
    <dgm:cxn modelId="{E98EFC57-5625-4D92-B7EC-7D96BA737A05}" srcId="{30F94E1B-744B-4A9D-BBC8-730F1CEBB662}" destId="{3930656D-3297-432E-8398-DEFB3D1894CC}" srcOrd="0" destOrd="0" parTransId="{CD902895-D748-493C-B79E-A48B22FEE3D7}" sibTransId="{933CB015-CCCB-401F-B710-DCE7CCE7E990}"/>
    <dgm:cxn modelId="{96921F74-D78A-FC4C-9E6D-4303547A492C}" type="presOf" srcId="{30F94E1B-744B-4A9D-BBC8-730F1CEBB662}" destId="{EA881B3C-0ACA-9945-A092-26A80C196E03}" srcOrd="0" destOrd="0" presId="urn:microsoft.com/office/officeart/2005/8/layout/vList2"/>
    <dgm:cxn modelId="{8DCDEB85-F407-5943-9D75-50DE4A6580C1}" type="presOf" srcId="{52B4FCF1-8D1E-456D-8A6D-0A4704846D21}" destId="{78EA337D-1E0D-C14F-B992-FE4B727C57FA}" srcOrd="0" destOrd="0" presId="urn:microsoft.com/office/officeart/2005/8/layout/vList2"/>
    <dgm:cxn modelId="{2157EC9A-368C-472C-8087-023CE1774078}" srcId="{30F94E1B-744B-4A9D-BBC8-730F1CEBB662}" destId="{52B4FCF1-8D1E-456D-8A6D-0A4704846D21}" srcOrd="3" destOrd="0" parTransId="{3974AE7F-9210-4B3A-9B70-0AFD97C7606C}" sibTransId="{1B8D0C43-443F-4A10-83A9-25211AF47F13}"/>
    <dgm:cxn modelId="{269565D5-C8C9-A743-94B5-ABB74D274D3D}" type="presParOf" srcId="{EA881B3C-0ACA-9945-A092-26A80C196E03}" destId="{87D41DD4-F7D6-FC4A-BC24-3BC662145A63}" srcOrd="0" destOrd="0" presId="urn:microsoft.com/office/officeart/2005/8/layout/vList2"/>
    <dgm:cxn modelId="{7C83959B-A96E-3747-99F3-C7B0B2B8A0AE}" type="presParOf" srcId="{EA881B3C-0ACA-9945-A092-26A80C196E03}" destId="{B6FC60F8-7DC0-E946-9FE1-B46C69AC50E4}" srcOrd="1" destOrd="0" presId="urn:microsoft.com/office/officeart/2005/8/layout/vList2"/>
    <dgm:cxn modelId="{B9E56483-0394-9843-B2F2-CA50383705E0}" type="presParOf" srcId="{EA881B3C-0ACA-9945-A092-26A80C196E03}" destId="{C8F3122C-0408-EA4C-9927-AA479D899688}" srcOrd="2" destOrd="0" presId="urn:microsoft.com/office/officeart/2005/8/layout/vList2"/>
    <dgm:cxn modelId="{1FD829A8-14D9-3548-AAEF-ACF60C38D148}" type="presParOf" srcId="{EA881B3C-0ACA-9945-A092-26A80C196E03}" destId="{5930D521-2EFA-ED4D-AEF0-36F1FEF597FB}" srcOrd="3" destOrd="0" presId="urn:microsoft.com/office/officeart/2005/8/layout/vList2"/>
    <dgm:cxn modelId="{B76C16A0-4E8A-3648-B938-D0A87A32C606}" type="presParOf" srcId="{EA881B3C-0ACA-9945-A092-26A80C196E03}" destId="{614AB05E-1988-9241-8D37-669CE7137A51}" srcOrd="4" destOrd="0" presId="urn:microsoft.com/office/officeart/2005/8/layout/vList2"/>
    <dgm:cxn modelId="{54121622-9D4D-E545-BC23-798D44EC16B8}" type="presParOf" srcId="{EA881B3C-0ACA-9945-A092-26A80C196E03}" destId="{B99533F6-67EB-C742-A11F-D07E1213085A}" srcOrd="5" destOrd="0" presId="urn:microsoft.com/office/officeart/2005/8/layout/vList2"/>
    <dgm:cxn modelId="{9BE44BDE-E29E-BB4E-95B0-A289D7E31076}" type="presParOf" srcId="{EA881B3C-0ACA-9945-A092-26A80C196E03}" destId="{78EA337D-1E0D-C14F-B992-FE4B727C57F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D0A54-0A8D-4A84-95E1-A93DAFAD97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2F207-0951-4A89-A65A-60BDF921C5E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T" b="1"/>
            <a:t>Kassenärzte</a:t>
          </a:r>
          <a:endParaRPr lang="en-US"/>
        </a:p>
      </dgm:t>
    </dgm:pt>
    <dgm:pt modelId="{0CA03796-7ABB-49F3-BCC2-73BB88F0CE20}" type="parTrans" cxnId="{183B0014-A196-4CF7-919F-0F1E8E58C987}">
      <dgm:prSet/>
      <dgm:spPr/>
      <dgm:t>
        <a:bodyPr/>
        <a:lstStyle/>
        <a:p>
          <a:endParaRPr lang="en-US"/>
        </a:p>
      </dgm:t>
    </dgm:pt>
    <dgm:pt modelId="{769D48C8-7C16-432A-8560-B7DDA238915A}" type="sibTrans" cxnId="{183B0014-A196-4CF7-919F-0F1E8E58C987}">
      <dgm:prSet/>
      <dgm:spPr/>
      <dgm:t>
        <a:bodyPr/>
        <a:lstStyle/>
        <a:p>
          <a:endParaRPr lang="en-US"/>
        </a:p>
      </dgm:t>
    </dgm:pt>
    <dgm:pt modelId="{0825D9A5-CB17-46EB-8184-ECB82E9252ED}">
      <dgm:prSet/>
      <dgm:spPr>
        <a:solidFill>
          <a:schemeClr val="accent6"/>
        </a:solidFill>
      </dgm:spPr>
      <dgm:t>
        <a:bodyPr/>
        <a:lstStyle/>
        <a:p>
          <a:r>
            <a:rPr lang="en-AT" dirty="0"/>
            <a:t>Fristaufschiebung  für Übermittlung von kodierten Diagnosen gilt für Kassenärzte und Wahlärzte, die nicht unter die Ausnahmeregeleung fallen</a:t>
          </a:r>
          <a:endParaRPr lang="en-US" dirty="0"/>
        </a:p>
      </dgm:t>
    </dgm:pt>
    <dgm:pt modelId="{CB06CDFA-C3EA-4062-81E3-275AF77AE1C6}" type="parTrans" cxnId="{AED7CE3D-0CA0-477D-B1AC-7272ACA1F656}">
      <dgm:prSet/>
      <dgm:spPr/>
      <dgm:t>
        <a:bodyPr/>
        <a:lstStyle/>
        <a:p>
          <a:endParaRPr lang="en-US"/>
        </a:p>
      </dgm:t>
    </dgm:pt>
    <dgm:pt modelId="{DE8B8F5D-256A-44A8-BB25-52BBB67BC6AA}" type="sibTrans" cxnId="{AED7CE3D-0CA0-477D-B1AC-7272ACA1F656}">
      <dgm:prSet/>
      <dgm:spPr/>
      <dgm:t>
        <a:bodyPr/>
        <a:lstStyle/>
        <a:p>
          <a:endParaRPr lang="en-US"/>
        </a:p>
      </dgm:t>
    </dgm:pt>
    <dgm:pt modelId="{F77B8094-30B1-4C7E-89F1-267E7010DAD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T" b="1"/>
            <a:t>Primärversorgungseinrichtungen</a:t>
          </a:r>
          <a:endParaRPr lang="en-US"/>
        </a:p>
      </dgm:t>
    </dgm:pt>
    <dgm:pt modelId="{AB1F6454-DCFE-4F0C-8D15-155636ABDF6E}" type="parTrans" cxnId="{7D37CBB2-F9A7-4A1A-9D9B-63FF1FB6687B}">
      <dgm:prSet/>
      <dgm:spPr/>
      <dgm:t>
        <a:bodyPr/>
        <a:lstStyle/>
        <a:p>
          <a:endParaRPr lang="en-US"/>
        </a:p>
      </dgm:t>
    </dgm:pt>
    <dgm:pt modelId="{33FFE537-798B-461D-9B90-BFCB1D3A18D2}" type="sibTrans" cxnId="{7D37CBB2-F9A7-4A1A-9D9B-63FF1FB6687B}">
      <dgm:prSet/>
      <dgm:spPr/>
      <dgm:t>
        <a:bodyPr/>
        <a:lstStyle/>
        <a:p>
          <a:endParaRPr lang="en-US"/>
        </a:p>
      </dgm:t>
    </dgm:pt>
    <dgm:pt modelId="{54486357-53AE-4E9D-A52C-ADC0E4B871CB}">
      <dgm:prSet/>
      <dgm:spPr/>
      <dgm:t>
        <a:bodyPr/>
        <a:lstStyle/>
        <a:p>
          <a:r>
            <a:rPr lang="en-AT" dirty="0"/>
            <a:t>Kodierungspflicht für Primärversorgungszentren bleibt bestehen. (Alle Diagnosen müssen kodiert werden). Ob die Codierung mit ICD-10 auch auf 1.7. aufgeschoben ist, ist noch in Abklärung.</a:t>
          </a:r>
          <a:endParaRPr lang="en-US" dirty="0"/>
        </a:p>
      </dgm:t>
    </dgm:pt>
    <dgm:pt modelId="{45323B81-58D5-400F-891A-73045EB71C17}" type="parTrans" cxnId="{ECFAFE50-C6AF-4201-9251-3819F6D7AED4}">
      <dgm:prSet/>
      <dgm:spPr/>
      <dgm:t>
        <a:bodyPr/>
        <a:lstStyle/>
        <a:p>
          <a:endParaRPr lang="en-US"/>
        </a:p>
      </dgm:t>
    </dgm:pt>
    <dgm:pt modelId="{8E947F0D-9A95-445B-BE41-AA1193984902}" type="sibTrans" cxnId="{ECFAFE50-C6AF-4201-9251-3819F6D7AED4}">
      <dgm:prSet/>
      <dgm:spPr/>
      <dgm:t>
        <a:bodyPr/>
        <a:lstStyle/>
        <a:p>
          <a:endParaRPr lang="en-US"/>
        </a:p>
      </dgm:t>
    </dgm:pt>
    <dgm:pt modelId="{93F828BB-AEDE-456A-BE4C-E498A1CACEB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AT" b="1"/>
            <a:t>Wahlärzte</a:t>
          </a:r>
          <a:endParaRPr lang="en-US"/>
        </a:p>
      </dgm:t>
    </dgm:pt>
    <dgm:pt modelId="{81150D3B-7C3A-4A18-B6F4-84EB7EF153D4}" type="parTrans" cxnId="{007DE48E-EB33-40E6-8533-4092F7F50564}">
      <dgm:prSet/>
      <dgm:spPr/>
      <dgm:t>
        <a:bodyPr/>
        <a:lstStyle/>
        <a:p>
          <a:endParaRPr lang="en-US"/>
        </a:p>
      </dgm:t>
    </dgm:pt>
    <dgm:pt modelId="{7BAF2647-CCE8-4589-9F18-C03EDC1BC78D}" type="sibTrans" cxnId="{007DE48E-EB33-40E6-8533-4092F7F50564}">
      <dgm:prSet/>
      <dgm:spPr/>
      <dgm:t>
        <a:bodyPr/>
        <a:lstStyle/>
        <a:p>
          <a:endParaRPr lang="en-US"/>
        </a:p>
      </dgm:t>
    </dgm:pt>
    <dgm:pt modelId="{2DB52D1F-1463-4AAE-BF6E-4B52F4661AE8}">
      <dgm:prSet/>
      <dgm:spPr>
        <a:solidFill>
          <a:schemeClr val="accent5"/>
        </a:solidFill>
      </dgm:spPr>
      <dgm:t>
        <a:bodyPr/>
        <a:lstStyle/>
        <a:p>
          <a:r>
            <a:rPr lang="en-AT" dirty="0"/>
            <a:t>Für Wahlärzte gibt es zusätzlich ab 1.1.2026 die verpflichtende Teilnahme an e-Wahlpartner (Übermittlung von Leistungen und Diagnosen zu Patientenkontakten, neuer Leistungskatalog mit HONO-ID Verknüpfung, neue e-Card Schnittstelle)</a:t>
          </a:r>
          <a:endParaRPr lang="en-US" dirty="0"/>
        </a:p>
      </dgm:t>
    </dgm:pt>
    <dgm:pt modelId="{ADF0F95B-1297-497E-919B-3D7040CFAE4B}" type="parTrans" cxnId="{AA85A9BE-A5F6-4EE5-9818-5A9753DA3ED4}">
      <dgm:prSet/>
      <dgm:spPr/>
      <dgm:t>
        <a:bodyPr/>
        <a:lstStyle/>
        <a:p>
          <a:endParaRPr lang="en-US"/>
        </a:p>
      </dgm:t>
    </dgm:pt>
    <dgm:pt modelId="{DD5203E6-690D-4897-9E1B-F89F7010E6CE}" type="sibTrans" cxnId="{AA85A9BE-A5F6-4EE5-9818-5A9753DA3ED4}">
      <dgm:prSet/>
      <dgm:spPr/>
      <dgm:t>
        <a:bodyPr/>
        <a:lstStyle/>
        <a:p>
          <a:endParaRPr lang="en-US"/>
        </a:p>
      </dgm:t>
    </dgm:pt>
    <dgm:pt modelId="{9AF19499-D6B7-49D4-A17D-993EF6759D1B}">
      <dgm:prSet/>
      <dgm:spPr>
        <a:solidFill>
          <a:schemeClr val="accent5"/>
        </a:solidFill>
      </dgm:spPr>
      <dgm:t>
        <a:bodyPr/>
        <a:lstStyle/>
        <a:p>
          <a:r>
            <a:rPr lang="en-AT" dirty="0"/>
            <a:t>Da der endgültige Leistungskatalog erst am 15.12.2025 veröffenlicht wird, gibt es hierzu ein separates Webinar, der Termin wird noch bekanntgegeben</a:t>
          </a:r>
          <a:endParaRPr lang="en-US" dirty="0"/>
        </a:p>
      </dgm:t>
    </dgm:pt>
    <dgm:pt modelId="{82759C83-5099-4546-B4F7-2527D2F59469}" type="parTrans" cxnId="{D48F5617-E2EB-4CDE-9AA4-AB916DBABC37}">
      <dgm:prSet/>
      <dgm:spPr/>
      <dgm:t>
        <a:bodyPr/>
        <a:lstStyle/>
        <a:p>
          <a:endParaRPr lang="en-US"/>
        </a:p>
      </dgm:t>
    </dgm:pt>
    <dgm:pt modelId="{9BBC62BC-8358-4064-AF07-A548E51ADBC7}" type="sibTrans" cxnId="{D48F5617-E2EB-4CDE-9AA4-AB916DBABC37}">
      <dgm:prSet/>
      <dgm:spPr/>
      <dgm:t>
        <a:bodyPr/>
        <a:lstStyle/>
        <a:p>
          <a:endParaRPr lang="en-US"/>
        </a:p>
      </dgm:t>
    </dgm:pt>
    <dgm:pt modelId="{6E5CB940-EFF4-564E-9252-B0795F322056}" type="pres">
      <dgm:prSet presAssocID="{D69D0A54-0A8D-4A84-95E1-A93DAFAD9725}" presName="linear" presStyleCnt="0">
        <dgm:presLayoutVars>
          <dgm:animLvl val="lvl"/>
          <dgm:resizeHandles val="exact"/>
        </dgm:presLayoutVars>
      </dgm:prSet>
      <dgm:spPr/>
    </dgm:pt>
    <dgm:pt modelId="{7042D4E3-FD71-F941-85FD-09EDE2F3AD0C}" type="pres">
      <dgm:prSet presAssocID="{5832F207-0951-4A89-A65A-60BDF921C5E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3637D9A-85F5-9145-9444-43E94CDA63D9}" type="pres">
      <dgm:prSet presAssocID="{769D48C8-7C16-432A-8560-B7DDA238915A}" presName="spacer" presStyleCnt="0"/>
      <dgm:spPr/>
    </dgm:pt>
    <dgm:pt modelId="{34BE7819-F655-4643-A847-49CF1AF1614E}" type="pres">
      <dgm:prSet presAssocID="{0825D9A5-CB17-46EB-8184-ECB82E9252E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BDD519A-42FE-4540-BD36-9712DC74BFCC}" type="pres">
      <dgm:prSet presAssocID="{DE8B8F5D-256A-44A8-BB25-52BBB67BC6AA}" presName="spacer" presStyleCnt="0"/>
      <dgm:spPr/>
    </dgm:pt>
    <dgm:pt modelId="{3C4AC934-142B-6A45-B429-EBBD85F2449D}" type="pres">
      <dgm:prSet presAssocID="{F77B8094-30B1-4C7E-89F1-267E7010DAD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5D2841B-F386-D140-B592-D73EBD9180F1}" type="pres">
      <dgm:prSet presAssocID="{33FFE537-798B-461D-9B90-BFCB1D3A18D2}" presName="spacer" presStyleCnt="0"/>
      <dgm:spPr/>
    </dgm:pt>
    <dgm:pt modelId="{A84CAEA8-DF9F-5244-BBC4-6619352707BA}" type="pres">
      <dgm:prSet presAssocID="{54486357-53AE-4E9D-A52C-ADC0E4B871CB}" presName="parentText" presStyleLbl="node1" presStyleIdx="3" presStyleCnt="7" custLinFactNeighborX="128">
        <dgm:presLayoutVars>
          <dgm:chMax val="0"/>
          <dgm:bulletEnabled val="1"/>
        </dgm:presLayoutVars>
      </dgm:prSet>
      <dgm:spPr/>
    </dgm:pt>
    <dgm:pt modelId="{60C4FA78-AA2D-4940-A160-64CC4198FEFF}" type="pres">
      <dgm:prSet presAssocID="{8E947F0D-9A95-445B-BE41-AA1193984902}" presName="spacer" presStyleCnt="0"/>
      <dgm:spPr/>
    </dgm:pt>
    <dgm:pt modelId="{F3A8E901-A13A-BC49-B2A4-33CBB197375D}" type="pres">
      <dgm:prSet presAssocID="{93F828BB-AEDE-456A-BE4C-E498A1CACEB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C62EA12-2553-2346-B25F-E9F8076F9BE0}" type="pres">
      <dgm:prSet presAssocID="{7BAF2647-CCE8-4589-9F18-C03EDC1BC78D}" presName="spacer" presStyleCnt="0"/>
      <dgm:spPr/>
    </dgm:pt>
    <dgm:pt modelId="{195B6E21-765B-D54D-825F-268F06B16679}" type="pres">
      <dgm:prSet presAssocID="{2DB52D1F-1463-4AAE-BF6E-4B52F4661AE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3A996B8-12BF-9144-9597-5815D3C88E6B}" type="pres">
      <dgm:prSet presAssocID="{DD5203E6-690D-4897-9E1B-F89F7010E6CE}" presName="spacer" presStyleCnt="0"/>
      <dgm:spPr/>
    </dgm:pt>
    <dgm:pt modelId="{7B51FC79-54C8-A74C-9C3B-5F15B77EE45A}" type="pres">
      <dgm:prSet presAssocID="{9AF19499-D6B7-49D4-A17D-993EF6759D1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83B0014-A196-4CF7-919F-0F1E8E58C987}" srcId="{D69D0A54-0A8D-4A84-95E1-A93DAFAD9725}" destId="{5832F207-0951-4A89-A65A-60BDF921C5E7}" srcOrd="0" destOrd="0" parTransId="{0CA03796-7ABB-49F3-BCC2-73BB88F0CE20}" sibTransId="{769D48C8-7C16-432A-8560-B7DDA238915A}"/>
    <dgm:cxn modelId="{A858C116-7185-A94C-BF10-B60EB38EE9F2}" type="presOf" srcId="{9AF19499-D6B7-49D4-A17D-993EF6759D1B}" destId="{7B51FC79-54C8-A74C-9C3B-5F15B77EE45A}" srcOrd="0" destOrd="0" presId="urn:microsoft.com/office/officeart/2005/8/layout/vList2"/>
    <dgm:cxn modelId="{D48F5617-E2EB-4CDE-9AA4-AB916DBABC37}" srcId="{D69D0A54-0A8D-4A84-95E1-A93DAFAD9725}" destId="{9AF19499-D6B7-49D4-A17D-993EF6759D1B}" srcOrd="6" destOrd="0" parTransId="{82759C83-5099-4546-B4F7-2527D2F59469}" sibTransId="{9BBC62BC-8358-4064-AF07-A548E51ADBC7}"/>
    <dgm:cxn modelId="{6C88931F-B5F5-8B43-9743-4F1F360D1F51}" type="presOf" srcId="{54486357-53AE-4E9D-A52C-ADC0E4B871CB}" destId="{A84CAEA8-DF9F-5244-BBC4-6619352707BA}" srcOrd="0" destOrd="0" presId="urn:microsoft.com/office/officeart/2005/8/layout/vList2"/>
    <dgm:cxn modelId="{8B6A4A27-6C6A-CE47-A482-8BC2A82F1FBF}" type="presOf" srcId="{0825D9A5-CB17-46EB-8184-ECB82E9252ED}" destId="{34BE7819-F655-4643-A847-49CF1AF1614E}" srcOrd="0" destOrd="0" presId="urn:microsoft.com/office/officeart/2005/8/layout/vList2"/>
    <dgm:cxn modelId="{1119592F-2E85-1E48-9F03-DCE2AB9CC1C7}" type="presOf" srcId="{2DB52D1F-1463-4AAE-BF6E-4B52F4661AE8}" destId="{195B6E21-765B-D54D-825F-268F06B16679}" srcOrd="0" destOrd="0" presId="urn:microsoft.com/office/officeart/2005/8/layout/vList2"/>
    <dgm:cxn modelId="{E5897637-9529-E84B-A35C-1CDEDBD01D1E}" type="presOf" srcId="{D69D0A54-0A8D-4A84-95E1-A93DAFAD9725}" destId="{6E5CB940-EFF4-564E-9252-B0795F322056}" srcOrd="0" destOrd="0" presId="urn:microsoft.com/office/officeart/2005/8/layout/vList2"/>
    <dgm:cxn modelId="{AED7CE3D-0CA0-477D-B1AC-7272ACA1F656}" srcId="{D69D0A54-0A8D-4A84-95E1-A93DAFAD9725}" destId="{0825D9A5-CB17-46EB-8184-ECB82E9252ED}" srcOrd="1" destOrd="0" parTransId="{CB06CDFA-C3EA-4062-81E3-275AF77AE1C6}" sibTransId="{DE8B8F5D-256A-44A8-BB25-52BBB67BC6AA}"/>
    <dgm:cxn modelId="{ECFAFE50-C6AF-4201-9251-3819F6D7AED4}" srcId="{D69D0A54-0A8D-4A84-95E1-A93DAFAD9725}" destId="{54486357-53AE-4E9D-A52C-ADC0E4B871CB}" srcOrd="3" destOrd="0" parTransId="{45323B81-58D5-400F-891A-73045EB71C17}" sibTransId="{8E947F0D-9A95-445B-BE41-AA1193984902}"/>
    <dgm:cxn modelId="{FBE08F65-4CDD-2846-876C-E6EDCCF7B11E}" type="presOf" srcId="{5832F207-0951-4A89-A65A-60BDF921C5E7}" destId="{7042D4E3-FD71-F941-85FD-09EDE2F3AD0C}" srcOrd="0" destOrd="0" presId="urn:microsoft.com/office/officeart/2005/8/layout/vList2"/>
    <dgm:cxn modelId="{007DE48E-EB33-40E6-8533-4092F7F50564}" srcId="{D69D0A54-0A8D-4A84-95E1-A93DAFAD9725}" destId="{93F828BB-AEDE-456A-BE4C-E498A1CACEBB}" srcOrd="4" destOrd="0" parTransId="{81150D3B-7C3A-4A18-B6F4-84EB7EF153D4}" sibTransId="{7BAF2647-CCE8-4589-9F18-C03EDC1BC78D}"/>
    <dgm:cxn modelId="{C447FDB1-82D2-594E-B580-6C32F704D35E}" type="presOf" srcId="{F77B8094-30B1-4C7E-89F1-267E7010DAD8}" destId="{3C4AC934-142B-6A45-B429-EBBD85F2449D}" srcOrd="0" destOrd="0" presId="urn:microsoft.com/office/officeart/2005/8/layout/vList2"/>
    <dgm:cxn modelId="{7D37CBB2-F9A7-4A1A-9D9B-63FF1FB6687B}" srcId="{D69D0A54-0A8D-4A84-95E1-A93DAFAD9725}" destId="{F77B8094-30B1-4C7E-89F1-267E7010DAD8}" srcOrd="2" destOrd="0" parTransId="{AB1F6454-DCFE-4F0C-8D15-155636ABDF6E}" sibTransId="{33FFE537-798B-461D-9B90-BFCB1D3A18D2}"/>
    <dgm:cxn modelId="{AA85A9BE-A5F6-4EE5-9818-5A9753DA3ED4}" srcId="{D69D0A54-0A8D-4A84-95E1-A93DAFAD9725}" destId="{2DB52D1F-1463-4AAE-BF6E-4B52F4661AE8}" srcOrd="5" destOrd="0" parTransId="{ADF0F95B-1297-497E-919B-3D7040CFAE4B}" sibTransId="{DD5203E6-690D-4897-9E1B-F89F7010E6CE}"/>
    <dgm:cxn modelId="{0849D5F7-7F85-7C43-A750-19426320A4CF}" type="presOf" srcId="{93F828BB-AEDE-456A-BE4C-E498A1CACEBB}" destId="{F3A8E901-A13A-BC49-B2A4-33CBB197375D}" srcOrd="0" destOrd="0" presId="urn:microsoft.com/office/officeart/2005/8/layout/vList2"/>
    <dgm:cxn modelId="{88E44C61-BA3D-B14A-98A1-E0818E236D47}" type="presParOf" srcId="{6E5CB940-EFF4-564E-9252-B0795F322056}" destId="{7042D4E3-FD71-F941-85FD-09EDE2F3AD0C}" srcOrd="0" destOrd="0" presId="urn:microsoft.com/office/officeart/2005/8/layout/vList2"/>
    <dgm:cxn modelId="{7ABD30C5-4AFE-7841-864D-8D2E2D02A5C0}" type="presParOf" srcId="{6E5CB940-EFF4-564E-9252-B0795F322056}" destId="{F3637D9A-85F5-9145-9444-43E94CDA63D9}" srcOrd="1" destOrd="0" presId="urn:microsoft.com/office/officeart/2005/8/layout/vList2"/>
    <dgm:cxn modelId="{B068FB58-10B2-A64F-86D3-F2ECC96FA320}" type="presParOf" srcId="{6E5CB940-EFF4-564E-9252-B0795F322056}" destId="{34BE7819-F655-4643-A847-49CF1AF1614E}" srcOrd="2" destOrd="0" presId="urn:microsoft.com/office/officeart/2005/8/layout/vList2"/>
    <dgm:cxn modelId="{1B040DFB-3E3D-2846-8CBF-B2BC320FCFBF}" type="presParOf" srcId="{6E5CB940-EFF4-564E-9252-B0795F322056}" destId="{FBDD519A-42FE-4540-BD36-9712DC74BFCC}" srcOrd="3" destOrd="0" presId="urn:microsoft.com/office/officeart/2005/8/layout/vList2"/>
    <dgm:cxn modelId="{410F3E3B-8573-2840-ABC9-7C6F679D292C}" type="presParOf" srcId="{6E5CB940-EFF4-564E-9252-B0795F322056}" destId="{3C4AC934-142B-6A45-B429-EBBD85F2449D}" srcOrd="4" destOrd="0" presId="urn:microsoft.com/office/officeart/2005/8/layout/vList2"/>
    <dgm:cxn modelId="{57CAF5B5-DB68-434F-B606-B4F7A92A38CD}" type="presParOf" srcId="{6E5CB940-EFF4-564E-9252-B0795F322056}" destId="{85D2841B-F386-D140-B592-D73EBD9180F1}" srcOrd="5" destOrd="0" presId="urn:microsoft.com/office/officeart/2005/8/layout/vList2"/>
    <dgm:cxn modelId="{65976915-EEC1-F947-9C60-4F90FC466F60}" type="presParOf" srcId="{6E5CB940-EFF4-564E-9252-B0795F322056}" destId="{A84CAEA8-DF9F-5244-BBC4-6619352707BA}" srcOrd="6" destOrd="0" presId="urn:microsoft.com/office/officeart/2005/8/layout/vList2"/>
    <dgm:cxn modelId="{1413FD4F-E3A6-9D43-BC90-FA3EB49388D1}" type="presParOf" srcId="{6E5CB940-EFF4-564E-9252-B0795F322056}" destId="{60C4FA78-AA2D-4940-A160-64CC4198FEFF}" srcOrd="7" destOrd="0" presId="urn:microsoft.com/office/officeart/2005/8/layout/vList2"/>
    <dgm:cxn modelId="{B0BF9E72-BA10-D14A-A34E-18727A7B1F9A}" type="presParOf" srcId="{6E5CB940-EFF4-564E-9252-B0795F322056}" destId="{F3A8E901-A13A-BC49-B2A4-33CBB197375D}" srcOrd="8" destOrd="0" presId="urn:microsoft.com/office/officeart/2005/8/layout/vList2"/>
    <dgm:cxn modelId="{AFA38153-4163-C04B-A04B-B1CC6183E0C9}" type="presParOf" srcId="{6E5CB940-EFF4-564E-9252-B0795F322056}" destId="{1C62EA12-2553-2346-B25F-E9F8076F9BE0}" srcOrd="9" destOrd="0" presId="urn:microsoft.com/office/officeart/2005/8/layout/vList2"/>
    <dgm:cxn modelId="{D27A1D63-56C0-8248-AC74-F817FB816CEA}" type="presParOf" srcId="{6E5CB940-EFF4-564E-9252-B0795F322056}" destId="{195B6E21-765B-D54D-825F-268F06B16679}" srcOrd="10" destOrd="0" presId="urn:microsoft.com/office/officeart/2005/8/layout/vList2"/>
    <dgm:cxn modelId="{05329EBF-6926-5643-8564-D9A0ADF63124}" type="presParOf" srcId="{6E5CB940-EFF4-564E-9252-B0795F322056}" destId="{53A996B8-12BF-9144-9597-5815D3C88E6B}" srcOrd="11" destOrd="0" presId="urn:microsoft.com/office/officeart/2005/8/layout/vList2"/>
    <dgm:cxn modelId="{40F615BD-3942-534A-B954-162DCE2F96CF}" type="presParOf" srcId="{6E5CB940-EFF4-564E-9252-B0795F322056}" destId="{7B51FC79-54C8-A74C-9C3B-5F15B77EE45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C5344-7D8C-42E1-8384-12C7089E5FC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492E18-1094-4DC4-90A6-7B26B62D73B1}">
      <dgm:prSet/>
      <dgm:spPr/>
      <dgm:t>
        <a:bodyPr/>
        <a:lstStyle/>
        <a:p>
          <a:r>
            <a:rPr lang="en-AT" b="1"/>
            <a:t>ICPC2 (International Classification of Primary Care)</a:t>
          </a:r>
          <a:endParaRPr lang="en-US"/>
        </a:p>
      </dgm:t>
    </dgm:pt>
    <dgm:pt modelId="{AA8BA76D-46EB-4967-9B04-380626E44708}" type="parTrans" cxnId="{7F7EEEBF-7152-45A2-A6F0-50FB553543B0}">
      <dgm:prSet/>
      <dgm:spPr/>
      <dgm:t>
        <a:bodyPr/>
        <a:lstStyle/>
        <a:p>
          <a:endParaRPr lang="en-US"/>
        </a:p>
      </dgm:t>
    </dgm:pt>
    <dgm:pt modelId="{454E1F08-983F-4C0C-AF6A-272924503C6A}" type="sibTrans" cxnId="{7F7EEEBF-7152-45A2-A6F0-50FB553543B0}">
      <dgm:prSet/>
      <dgm:spPr/>
      <dgm:t>
        <a:bodyPr/>
        <a:lstStyle/>
        <a:p>
          <a:endParaRPr lang="en-US"/>
        </a:p>
      </dgm:t>
    </dgm:pt>
    <dgm:pt modelId="{FCFDD946-88EA-4893-AFFA-57EE80EC5170}">
      <dgm:prSet/>
      <dgm:spPr/>
      <dgm:t>
        <a:bodyPr/>
        <a:lstStyle/>
        <a:p>
          <a:r>
            <a:rPr lang="en-AT" dirty="0"/>
            <a:t>Für Primärversorgungseinrichtungen aktuell verpflichtend </a:t>
          </a:r>
          <a:endParaRPr lang="en-US" dirty="0"/>
        </a:p>
      </dgm:t>
    </dgm:pt>
    <dgm:pt modelId="{98D4C42D-2C81-48BB-BF8B-B548CEA6BA86}" type="parTrans" cxnId="{E8C7DC8F-8C68-4763-A842-7B0C223E8568}">
      <dgm:prSet/>
      <dgm:spPr/>
      <dgm:t>
        <a:bodyPr/>
        <a:lstStyle/>
        <a:p>
          <a:endParaRPr lang="en-US"/>
        </a:p>
      </dgm:t>
    </dgm:pt>
    <dgm:pt modelId="{B2B2C0B1-5236-41DC-9CED-677779053C6D}" type="sibTrans" cxnId="{E8C7DC8F-8C68-4763-A842-7B0C223E8568}">
      <dgm:prSet/>
      <dgm:spPr/>
      <dgm:t>
        <a:bodyPr/>
        <a:lstStyle/>
        <a:p>
          <a:endParaRPr lang="en-US"/>
        </a:p>
      </dgm:t>
    </dgm:pt>
    <dgm:pt modelId="{A29AE3D4-2D36-4AB6-8419-61FCC1EB11A3}">
      <dgm:prSet/>
      <dgm:spPr/>
      <dgm:t>
        <a:bodyPr/>
        <a:lstStyle/>
        <a:p>
          <a:r>
            <a:rPr lang="en-GB"/>
            <a:t>S</a:t>
          </a:r>
          <a:r>
            <a:rPr lang="en-AT"/>
            <a:t>ehr grob strukturiert, ermöglicht keine ausreichende Diagnosegenauigkeit</a:t>
          </a:r>
          <a:endParaRPr lang="en-US"/>
        </a:p>
      </dgm:t>
    </dgm:pt>
    <dgm:pt modelId="{CED33DAA-29F8-4DA9-BB07-E6E2785E0EBA}" type="parTrans" cxnId="{125BB8D9-2006-44E6-ADB0-A1EE7440894F}">
      <dgm:prSet/>
      <dgm:spPr/>
      <dgm:t>
        <a:bodyPr/>
        <a:lstStyle/>
        <a:p>
          <a:endParaRPr lang="en-US"/>
        </a:p>
      </dgm:t>
    </dgm:pt>
    <dgm:pt modelId="{859D1A0E-181E-42D7-B44D-86A36E0D56A0}" type="sibTrans" cxnId="{125BB8D9-2006-44E6-ADB0-A1EE7440894F}">
      <dgm:prSet/>
      <dgm:spPr/>
      <dgm:t>
        <a:bodyPr/>
        <a:lstStyle/>
        <a:p>
          <a:endParaRPr lang="en-US"/>
        </a:p>
      </dgm:t>
    </dgm:pt>
    <dgm:pt modelId="{6E227182-C406-48DC-82A9-94A54DD22111}">
      <dgm:prSet/>
      <dgm:spPr/>
      <dgm:t>
        <a:bodyPr/>
        <a:lstStyle/>
        <a:p>
          <a:r>
            <a:rPr lang="en-AT"/>
            <a:t>Wird mit Kassenabrechnung übermittelt</a:t>
          </a:r>
          <a:endParaRPr lang="en-US"/>
        </a:p>
      </dgm:t>
    </dgm:pt>
    <dgm:pt modelId="{2C7451A1-E411-4780-B956-83438DD1831D}" type="parTrans" cxnId="{28267F17-E4B4-4AA9-A6C6-370828FB86E8}">
      <dgm:prSet/>
      <dgm:spPr/>
      <dgm:t>
        <a:bodyPr/>
        <a:lstStyle/>
        <a:p>
          <a:endParaRPr lang="en-US"/>
        </a:p>
      </dgm:t>
    </dgm:pt>
    <dgm:pt modelId="{249C4EBD-4F8B-4A22-BFBE-77ACB13C8AEE}" type="sibTrans" cxnId="{28267F17-E4B4-4AA9-A6C6-370828FB86E8}">
      <dgm:prSet/>
      <dgm:spPr/>
      <dgm:t>
        <a:bodyPr/>
        <a:lstStyle/>
        <a:p>
          <a:endParaRPr lang="en-US"/>
        </a:p>
      </dgm:t>
    </dgm:pt>
    <dgm:pt modelId="{C26649FB-0CFE-4C83-BAEE-E97CF112B87C}">
      <dgm:prSet/>
      <dgm:spPr/>
      <dgm:t>
        <a:bodyPr/>
        <a:lstStyle/>
        <a:p>
          <a:r>
            <a:rPr lang="en-AT" dirty="0"/>
            <a:t>Wird abgelöst durch eine SNOMED-CT basierte Referenzterminologie (entwickelt von der ÖGAM) </a:t>
          </a:r>
          <a:endParaRPr lang="en-US" dirty="0"/>
        </a:p>
      </dgm:t>
    </dgm:pt>
    <dgm:pt modelId="{161C4988-C1D7-4822-B17E-A5C92F639822}" type="parTrans" cxnId="{08F73426-4D63-42DB-B46E-6E627EC1E1E0}">
      <dgm:prSet/>
      <dgm:spPr/>
      <dgm:t>
        <a:bodyPr/>
        <a:lstStyle/>
        <a:p>
          <a:endParaRPr lang="en-US"/>
        </a:p>
      </dgm:t>
    </dgm:pt>
    <dgm:pt modelId="{652C9CDA-86E8-4E1B-A8CD-ECAF99927DEA}" type="sibTrans" cxnId="{08F73426-4D63-42DB-B46E-6E627EC1E1E0}">
      <dgm:prSet/>
      <dgm:spPr/>
      <dgm:t>
        <a:bodyPr/>
        <a:lstStyle/>
        <a:p>
          <a:endParaRPr lang="en-US"/>
        </a:p>
      </dgm:t>
    </dgm:pt>
    <dgm:pt modelId="{92889E3F-140B-4449-A2B7-D34ED5B56728}">
      <dgm:prSet/>
      <dgm:spPr/>
      <dgm:t>
        <a:bodyPr/>
        <a:lstStyle/>
        <a:p>
          <a:r>
            <a:rPr lang="en-AT" b="1"/>
            <a:t>SNOMED-CT (Systematized Nomenclature of Medicine Clinical Terms)</a:t>
          </a:r>
          <a:endParaRPr lang="en-US"/>
        </a:p>
      </dgm:t>
    </dgm:pt>
    <dgm:pt modelId="{7AA35625-6169-444E-B0AF-DB3E3DA30183}" type="parTrans" cxnId="{96EE0C62-774C-47FE-8D86-A12004A25649}">
      <dgm:prSet/>
      <dgm:spPr/>
      <dgm:t>
        <a:bodyPr/>
        <a:lstStyle/>
        <a:p>
          <a:endParaRPr lang="en-US"/>
        </a:p>
      </dgm:t>
    </dgm:pt>
    <dgm:pt modelId="{3EE423F2-AFB1-4C9B-9778-5D702BA77CF0}" type="sibTrans" cxnId="{96EE0C62-774C-47FE-8D86-A12004A25649}">
      <dgm:prSet/>
      <dgm:spPr/>
      <dgm:t>
        <a:bodyPr/>
        <a:lstStyle/>
        <a:p>
          <a:endParaRPr lang="en-US"/>
        </a:p>
      </dgm:t>
    </dgm:pt>
    <dgm:pt modelId="{16377E9C-87AF-4BF6-84B6-F4CE067199D7}">
      <dgm:prSet/>
      <dgm:spPr/>
      <dgm:t>
        <a:bodyPr/>
        <a:lstStyle/>
        <a:p>
          <a:r>
            <a:rPr lang="en-GB" dirty="0"/>
            <a:t>E</a:t>
          </a:r>
          <a:r>
            <a:rPr lang="en-AT" dirty="0"/>
            <a:t>ine der umfassendsten medizinischen Terminologien medizinischer Begriffe</a:t>
          </a:r>
          <a:endParaRPr lang="en-US" dirty="0"/>
        </a:p>
      </dgm:t>
    </dgm:pt>
    <dgm:pt modelId="{C747980C-85EC-4EF2-A7A6-BBD8BAF44EAC}" type="parTrans" cxnId="{0B02FF1E-7122-498F-AD19-CA6556ED5369}">
      <dgm:prSet/>
      <dgm:spPr/>
      <dgm:t>
        <a:bodyPr/>
        <a:lstStyle/>
        <a:p>
          <a:endParaRPr lang="en-US"/>
        </a:p>
      </dgm:t>
    </dgm:pt>
    <dgm:pt modelId="{A7F7C0D7-300F-4FB1-956D-5D35CBD52E02}" type="sibTrans" cxnId="{0B02FF1E-7122-498F-AD19-CA6556ED5369}">
      <dgm:prSet/>
      <dgm:spPr/>
      <dgm:t>
        <a:bodyPr/>
        <a:lstStyle/>
        <a:p>
          <a:endParaRPr lang="en-US"/>
        </a:p>
      </dgm:t>
    </dgm:pt>
    <dgm:pt modelId="{68ABF1A7-CD30-411C-8586-4D47D318A13A}">
      <dgm:prSet/>
      <dgm:spPr/>
      <dgm:t>
        <a:bodyPr/>
        <a:lstStyle/>
        <a:p>
          <a:r>
            <a:rPr lang="en-AT" dirty="0"/>
            <a:t>Kodierservice beinhaltet Mapping zu ICD-10</a:t>
          </a:r>
          <a:endParaRPr lang="en-US" dirty="0"/>
        </a:p>
      </dgm:t>
    </dgm:pt>
    <dgm:pt modelId="{359E5283-5290-4DD0-A7E9-C00178004ABB}" type="parTrans" cxnId="{AA845B31-7BF9-43FC-ACF3-16E75AD95B57}">
      <dgm:prSet/>
      <dgm:spPr/>
      <dgm:t>
        <a:bodyPr/>
        <a:lstStyle/>
        <a:p>
          <a:endParaRPr lang="en-US"/>
        </a:p>
      </dgm:t>
    </dgm:pt>
    <dgm:pt modelId="{816F5AA4-4C8C-4138-ADAD-CEFD0E2F0C58}" type="sibTrans" cxnId="{AA845B31-7BF9-43FC-ACF3-16E75AD95B57}">
      <dgm:prSet/>
      <dgm:spPr/>
      <dgm:t>
        <a:bodyPr/>
        <a:lstStyle/>
        <a:p>
          <a:endParaRPr lang="en-US"/>
        </a:p>
      </dgm:t>
    </dgm:pt>
    <dgm:pt modelId="{C9F984B7-F7C0-4E48-A523-CD2A137258A3}">
      <dgm:prSet/>
      <dgm:spPr/>
      <dgm:t>
        <a:bodyPr/>
        <a:lstStyle/>
        <a:p>
          <a:r>
            <a:rPr lang="en-AT" dirty="0"/>
            <a:t>Lizenzpflichtig, Österreich ist seit 2018 im Besitz einer “Republikslizenz”</a:t>
          </a:r>
          <a:endParaRPr lang="en-US" dirty="0"/>
        </a:p>
      </dgm:t>
    </dgm:pt>
    <dgm:pt modelId="{4F17C10D-3F5E-4FD0-986A-2EEC3F74E6D4}" type="parTrans" cxnId="{A79A520D-D70C-4716-B4E3-5A345C2D5215}">
      <dgm:prSet/>
      <dgm:spPr/>
      <dgm:t>
        <a:bodyPr/>
        <a:lstStyle/>
        <a:p>
          <a:endParaRPr lang="en-US"/>
        </a:p>
      </dgm:t>
    </dgm:pt>
    <dgm:pt modelId="{EDCF14EB-7177-4D52-A2C7-E0049F485ACA}" type="sibTrans" cxnId="{A79A520D-D70C-4716-B4E3-5A345C2D5215}">
      <dgm:prSet/>
      <dgm:spPr/>
      <dgm:t>
        <a:bodyPr/>
        <a:lstStyle/>
        <a:p>
          <a:endParaRPr lang="en-US"/>
        </a:p>
      </dgm:t>
    </dgm:pt>
    <dgm:pt modelId="{1568EB50-E8BA-485B-AD30-DFDEFF4B31E4}">
      <dgm:prSet/>
      <dgm:spPr/>
      <dgm:t>
        <a:bodyPr/>
        <a:lstStyle/>
        <a:p>
          <a:r>
            <a:rPr lang="en-GB"/>
            <a:t>https://browser.ihtsdotools.org/?perspective=full&amp;conceptId1=404684003&amp;edition=MAIN/SNOMEDCT-AT/2025-11-15&amp;release=&amp;languages=de,en</a:t>
          </a:r>
          <a:endParaRPr lang="en-US"/>
        </a:p>
      </dgm:t>
    </dgm:pt>
    <dgm:pt modelId="{6C3A3C26-DBFE-4DC1-9BC7-D4D23BE56461}" type="parTrans" cxnId="{A361A2A8-21D7-4EA8-8938-357E89628BDC}">
      <dgm:prSet/>
      <dgm:spPr/>
      <dgm:t>
        <a:bodyPr/>
        <a:lstStyle/>
        <a:p>
          <a:endParaRPr lang="en-US"/>
        </a:p>
      </dgm:t>
    </dgm:pt>
    <dgm:pt modelId="{1AD2B96C-462C-44BD-89A3-4DBF6B470ABA}" type="sibTrans" cxnId="{A361A2A8-21D7-4EA8-8938-357E89628BDC}">
      <dgm:prSet/>
      <dgm:spPr/>
      <dgm:t>
        <a:bodyPr/>
        <a:lstStyle/>
        <a:p>
          <a:endParaRPr lang="en-US"/>
        </a:p>
      </dgm:t>
    </dgm:pt>
    <dgm:pt modelId="{1C5C7F53-4418-4F53-B7EE-3B3CEAA98094}">
      <dgm:prSet/>
      <dgm:spPr/>
      <dgm:t>
        <a:bodyPr/>
        <a:lstStyle/>
        <a:p>
          <a:r>
            <a:rPr lang="en-AT" b="1"/>
            <a:t>ICD-10 (International Statistical Classification of Diseases and Related Health Problems)</a:t>
          </a:r>
          <a:endParaRPr lang="en-US"/>
        </a:p>
      </dgm:t>
    </dgm:pt>
    <dgm:pt modelId="{1CCD8CCD-EF51-436A-BB8C-EF8B7CD6ABD8}" type="parTrans" cxnId="{A9723C11-CF52-4622-B309-2F5CA158098D}">
      <dgm:prSet/>
      <dgm:spPr/>
      <dgm:t>
        <a:bodyPr/>
        <a:lstStyle/>
        <a:p>
          <a:endParaRPr lang="en-US"/>
        </a:p>
      </dgm:t>
    </dgm:pt>
    <dgm:pt modelId="{9C909453-BAFA-4D9E-9671-85F192B01060}" type="sibTrans" cxnId="{A9723C11-CF52-4622-B309-2F5CA158098D}">
      <dgm:prSet/>
      <dgm:spPr/>
      <dgm:t>
        <a:bodyPr/>
        <a:lstStyle/>
        <a:p>
          <a:endParaRPr lang="en-US"/>
        </a:p>
      </dgm:t>
    </dgm:pt>
    <dgm:pt modelId="{76C28897-9054-4CD2-A910-592FE6667E5E}">
      <dgm:prSet/>
      <dgm:spPr/>
      <dgm:t>
        <a:bodyPr/>
        <a:lstStyle/>
        <a:p>
          <a:r>
            <a:rPr lang="en-AT"/>
            <a:t>WHO-Katalog mit nationalen Erweiterungen</a:t>
          </a:r>
          <a:endParaRPr lang="en-US"/>
        </a:p>
      </dgm:t>
    </dgm:pt>
    <dgm:pt modelId="{D96608BC-60E2-4982-82E6-052ABFA1A260}" type="parTrans" cxnId="{3E1E16EE-0D3F-4159-B9CD-37BB354D8703}">
      <dgm:prSet/>
      <dgm:spPr/>
      <dgm:t>
        <a:bodyPr/>
        <a:lstStyle/>
        <a:p>
          <a:endParaRPr lang="en-US"/>
        </a:p>
      </dgm:t>
    </dgm:pt>
    <dgm:pt modelId="{238017EF-F0DB-431A-AAD5-25B612D4B9D7}" type="sibTrans" cxnId="{3E1E16EE-0D3F-4159-B9CD-37BB354D8703}">
      <dgm:prSet/>
      <dgm:spPr/>
      <dgm:t>
        <a:bodyPr/>
        <a:lstStyle/>
        <a:p>
          <a:endParaRPr lang="en-US"/>
        </a:p>
      </dgm:t>
    </dgm:pt>
    <dgm:pt modelId="{E8070E13-7718-4573-B71F-9CF71C66EAF5}">
      <dgm:prSet/>
      <dgm:spPr/>
      <dgm:t>
        <a:bodyPr/>
        <a:lstStyle/>
        <a:p>
          <a:r>
            <a:rPr lang="en-AT" dirty="0"/>
            <a:t>Wird in der Krankenhaus und Kassenabrechnung intramural verwendet</a:t>
          </a:r>
          <a:endParaRPr lang="en-US" dirty="0"/>
        </a:p>
      </dgm:t>
    </dgm:pt>
    <dgm:pt modelId="{C845E7F3-C644-4923-9C25-F9936060E1E3}" type="parTrans" cxnId="{9D913416-0D1D-4EC8-AEFE-E24BEEB98B98}">
      <dgm:prSet/>
      <dgm:spPr/>
      <dgm:t>
        <a:bodyPr/>
        <a:lstStyle/>
        <a:p>
          <a:endParaRPr lang="en-US"/>
        </a:p>
      </dgm:t>
    </dgm:pt>
    <dgm:pt modelId="{93D5A88F-71F8-415F-A52C-30C2C52D478F}" type="sibTrans" cxnId="{9D913416-0D1D-4EC8-AEFE-E24BEEB98B98}">
      <dgm:prSet/>
      <dgm:spPr/>
      <dgm:t>
        <a:bodyPr/>
        <a:lstStyle/>
        <a:p>
          <a:endParaRPr lang="en-US"/>
        </a:p>
      </dgm:t>
    </dgm:pt>
    <dgm:pt modelId="{F4035617-0621-4F14-9D2C-EAA9B203169D}">
      <dgm:prSet/>
      <dgm:spPr/>
      <dgm:t>
        <a:bodyPr/>
        <a:lstStyle/>
        <a:p>
          <a:r>
            <a:rPr lang="en-AT"/>
            <a:t>Wurde Januar 22 von ICD-11 abgelöst</a:t>
          </a:r>
          <a:endParaRPr lang="en-US"/>
        </a:p>
      </dgm:t>
    </dgm:pt>
    <dgm:pt modelId="{312460BD-0E34-489A-B752-BA5CFF006DD9}" type="parTrans" cxnId="{C3D0F46F-C85B-443D-97DF-920995B4F069}">
      <dgm:prSet/>
      <dgm:spPr/>
      <dgm:t>
        <a:bodyPr/>
        <a:lstStyle/>
        <a:p>
          <a:endParaRPr lang="en-US"/>
        </a:p>
      </dgm:t>
    </dgm:pt>
    <dgm:pt modelId="{05C166CA-7604-4FEB-B0C5-ED025D988D16}" type="sibTrans" cxnId="{C3D0F46F-C85B-443D-97DF-920995B4F069}">
      <dgm:prSet/>
      <dgm:spPr/>
      <dgm:t>
        <a:bodyPr/>
        <a:lstStyle/>
        <a:p>
          <a:endParaRPr lang="en-US"/>
        </a:p>
      </dgm:t>
    </dgm:pt>
    <dgm:pt modelId="{E19E0471-1306-CE49-9209-F7E58DD81301}" type="pres">
      <dgm:prSet presAssocID="{C4AC5344-7D8C-42E1-8384-12C7089E5FC5}" presName="linear" presStyleCnt="0">
        <dgm:presLayoutVars>
          <dgm:dir/>
          <dgm:animLvl val="lvl"/>
          <dgm:resizeHandles val="exact"/>
        </dgm:presLayoutVars>
      </dgm:prSet>
      <dgm:spPr/>
    </dgm:pt>
    <dgm:pt modelId="{4F577CA7-5432-DF41-B011-10E98BA1234F}" type="pres">
      <dgm:prSet presAssocID="{2A492E18-1094-4DC4-90A6-7B26B62D73B1}" presName="parentLin" presStyleCnt="0"/>
      <dgm:spPr/>
    </dgm:pt>
    <dgm:pt modelId="{A42168EA-9903-3B49-BE99-4B6FC98E9C31}" type="pres">
      <dgm:prSet presAssocID="{2A492E18-1094-4DC4-90A6-7B26B62D73B1}" presName="parentLeftMargin" presStyleLbl="node1" presStyleIdx="0" presStyleCnt="3"/>
      <dgm:spPr/>
    </dgm:pt>
    <dgm:pt modelId="{251FC34F-573C-7041-A3A8-18BF6D1EB581}" type="pres">
      <dgm:prSet presAssocID="{2A492E18-1094-4DC4-90A6-7B26B62D73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59E895-0B66-3742-9A92-5ADEB997AD50}" type="pres">
      <dgm:prSet presAssocID="{2A492E18-1094-4DC4-90A6-7B26B62D73B1}" presName="negativeSpace" presStyleCnt="0"/>
      <dgm:spPr/>
    </dgm:pt>
    <dgm:pt modelId="{673EE773-C775-0749-85FF-56F4DC7C1F79}" type="pres">
      <dgm:prSet presAssocID="{2A492E18-1094-4DC4-90A6-7B26B62D73B1}" presName="childText" presStyleLbl="conFgAcc1" presStyleIdx="0" presStyleCnt="3">
        <dgm:presLayoutVars>
          <dgm:bulletEnabled val="1"/>
        </dgm:presLayoutVars>
      </dgm:prSet>
      <dgm:spPr/>
    </dgm:pt>
    <dgm:pt modelId="{5A3DDC14-C1C8-E742-BC45-30AEE0642A90}" type="pres">
      <dgm:prSet presAssocID="{454E1F08-983F-4C0C-AF6A-272924503C6A}" presName="spaceBetweenRectangles" presStyleCnt="0"/>
      <dgm:spPr/>
    </dgm:pt>
    <dgm:pt modelId="{7F19A8D8-FBD1-2847-8D4E-D6BD9A8F6A6F}" type="pres">
      <dgm:prSet presAssocID="{92889E3F-140B-4449-A2B7-D34ED5B56728}" presName="parentLin" presStyleCnt="0"/>
      <dgm:spPr/>
    </dgm:pt>
    <dgm:pt modelId="{B7B5A12E-B28A-9343-A09F-EB787B4DB10C}" type="pres">
      <dgm:prSet presAssocID="{92889E3F-140B-4449-A2B7-D34ED5B56728}" presName="parentLeftMargin" presStyleLbl="node1" presStyleIdx="0" presStyleCnt="3"/>
      <dgm:spPr/>
    </dgm:pt>
    <dgm:pt modelId="{1578D3FC-DF72-D640-84EA-21EAEF40F1E8}" type="pres">
      <dgm:prSet presAssocID="{92889E3F-140B-4449-A2B7-D34ED5B567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AFB361-4341-FA4E-B6D2-CF3BCC5C2C22}" type="pres">
      <dgm:prSet presAssocID="{92889E3F-140B-4449-A2B7-D34ED5B56728}" presName="negativeSpace" presStyleCnt="0"/>
      <dgm:spPr/>
    </dgm:pt>
    <dgm:pt modelId="{DEA4891D-A85F-DE46-8CC6-487C196762EF}" type="pres">
      <dgm:prSet presAssocID="{92889E3F-140B-4449-A2B7-D34ED5B56728}" presName="childText" presStyleLbl="conFgAcc1" presStyleIdx="1" presStyleCnt="3">
        <dgm:presLayoutVars>
          <dgm:bulletEnabled val="1"/>
        </dgm:presLayoutVars>
      </dgm:prSet>
      <dgm:spPr/>
    </dgm:pt>
    <dgm:pt modelId="{27AEC803-5B31-B24F-80C1-ED9D620FFFBF}" type="pres">
      <dgm:prSet presAssocID="{3EE423F2-AFB1-4C9B-9778-5D702BA77CF0}" presName="spaceBetweenRectangles" presStyleCnt="0"/>
      <dgm:spPr/>
    </dgm:pt>
    <dgm:pt modelId="{F88774E0-4C87-BE4B-A45F-EF242CEFF882}" type="pres">
      <dgm:prSet presAssocID="{1C5C7F53-4418-4F53-B7EE-3B3CEAA98094}" presName="parentLin" presStyleCnt="0"/>
      <dgm:spPr/>
    </dgm:pt>
    <dgm:pt modelId="{DD181945-1176-9844-9E53-43AE64F78ABB}" type="pres">
      <dgm:prSet presAssocID="{1C5C7F53-4418-4F53-B7EE-3B3CEAA98094}" presName="parentLeftMargin" presStyleLbl="node1" presStyleIdx="1" presStyleCnt="3"/>
      <dgm:spPr/>
    </dgm:pt>
    <dgm:pt modelId="{F045C92F-C23B-4B4E-ABA2-0A3C24718DC3}" type="pres">
      <dgm:prSet presAssocID="{1C5C7F53-4418-4F53-B7EE-3B3CEAA9809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2C713E-6147-A04D-B089-50EF8129651E}" type="pres">
      <dgm:prSet presAssocID="{1C5C7F53-4418-4F53-B7EE-3B3CEAA98094}" presName="negativeSpace" presStyleCnt="0"/>
      <dgm:spPr/>
    </dgm:pt>
    <dgm:pt modelId="{C305C53C-CA8F-9E4C-A763-80278248CA41}" type="pres">
      <dgm:prSet presAssocID="{1C5C7F53-4418-4F53-B7EE-3B3CEAA980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5617300-72B6-1948-B649-C8E8C794B577}" type="presOf" srcId="{1C5C7F53-4418-4F53-B7EE-3B3CEAA98094}" destId="{F045C92F-C23B-4B4E-ABA2-0A3C24718DC3}" srcOrd="1" destOrd="0" presId="urn:microsoft.com/office/officeart/2005/8/layout/list1"/>
    <dgm:cxn modelId="{4F8E0B03-9C36-1D48-9E74-E23F637D7A6E}" type="presOf" srcId="{C4AC5344-7D8C-42E1-8384-12C7089E5FC5}" destId="{E19E0471-1306-CE49-9209-F7E58DD81301}" srcOrd="0" destOrd="0" presId="urn:microsoft.com/office/officeart/2005/8/layout/list1"/>
    <dgm:cxn modelId="{75956603-810C-CD45-ACE3-8389520B79C1}" type="presOf" srcId="{2A492E18-1094-4DC4-90A6-7B26B62D73B1}" destId="{A42168EA-9903-3B49-BE99-4B6FC98E9C31}" srcOrd="0" destOrd="0" presId="urn:microsoft.com/office/officeart/2005/8/layout/list1"/>
    <dgm:cxn modelId="{24C34804-6257-BC49-A85B-54590A1E49BA}" type="presOf" srcId="{1568EB50-E8BA-485B-AD30-DFDEFF4B31E4}" destId="{DEA4891D-A85F-DE46-8CC6-487C196762EF}" srcOrd="0" destOrd="3" presId="urn:microsoft.com/office/officeart/2005/8/layout/list1"/>
    <dgm:cxn modelId="{2F0BF406-1A05-AD4B-804E-D41FDCABA0AE}" type="presOf" srcId="{C9F984B7-F7C0-4E48-A523-CD2A137258A3}" destId="{DEA4891D-A85F-DE46-8CC6-487C196762EF}" srcOrd="0" destOrd="2" presId="urn:microsoft.com/office/officeart/2005/8/layout/list1"/>
    <dgm:cxn modelId="{A79A520D-D70C-4716-B4E3-5A345C2D5215}" srcId="{92889E3F-140B-4449-A2B7-D34ED5B56728}" destId="{C9F984B7-F7C0-4E48-A523-CD2A137258A3}" srcOrd="2" destOrd="0" parTransId="{4F17C10D-3F5E-4FD0-986A-2EEC3F74E6D4}" sibTransId="{EDCF14EB-7177-4D52-A2C7-E0049F485ACA}"/>
    <dgm:cxn modelId="{3C67A50D-1A13-C440-A6D5-7D6B61B21C5B}" type="presOf" srcId="{16377E9C-87AF-4BF6-84B6-F4CE067199D7}" destId="{DEA4891D-A85F-DE46-8CC6-487C196762EF}" srcOrd="0" destOrd="0" presId="urn:microsoft.com/office/officeart/2005/8/layout/list1"/>
    <dgm:cxn modelId="{A9723C11-CF52-4622-B309-2F5CA158098D}" srcId="{C4AC5344-7D8C-42E1-8384-12C7089E5FC5}" destId="{1C5C7F53-4418-4F53-B7EE-3B3CEAA98094}" srcOrd="2" destOrd="0" parTransId="{1CCD8CCD-EF51-436A-BB8C-EF8B7CD6ABD8}" sibTransId="{9C909453-BAFA-4D9E-9671-85F192B01060}"/>
    <dgm:cxn modelId="{9D913416-0D1D-4EC8-AEFE-E24BEEB98B98}" srcId="{1C5C7F53-4418-4F53-B7EE-3B3CEAA98094}" destId="{E8070E13-7718-4573-B71F-9CF71C66EAF5}" srcOrd="1" destOrd="0" parTransId="{C845E7F3-C644-4923-9C25-F9936060E1E3}" sibTransId="{93D5A88F-71F8-415F-A52C-30C2C52D478F}"/>
    <dgm:cxn modelId="{28267F17-E4B4-4AA9-A6C6-370828FB86E8}" srcId="{2A492E18-1094-4DC4-90A6-7B26B62D73B1}" destId="{6E227182-C406-48DC-82A9-94A54DD22111}" srcOrd="2" destOrd="0" parTransId="{2C7451A1-E411-4780-B956-83438DD1831D}" sibTransId="{249C4EBD-4F8B-4A22-BFBE-77ACB13C8AEE}"/>
    <dgm:cxn modelId="{0B02FF1E-7122-498F-AD19-CA6556ED5369}" srcId="{92889E3F-140B-4449-A2B7-D34ED5B56728}" destId="{16377E9C-87AF-4BF6-84B6-F4CE067199D7}" srcOrd="0" destOrd="0" parTransId="{C747980C-85EC-4EF2-A7A6-BBD8BAF44EAC}" sibTransId="{A7F7C0D7-300F-4FB1-956D-5D35CBD52E02}"/>
    <dgm:cxn modelId="{08F73426-4D63-42DB-B46E-6E627EC1E1E0}" srcId="{2A492E18-1094-4DC4-90A6-7B26B62D73B1}" destId="{C26649FB-0CFE-4C83-BAEE-E97CF112B87C}" srcOrd="3" destOrd="0" parTransId="{161C4988-C1D7-4822-B17E-A5C92F639822}" sibTransId="{652C9CDA-86E8-4E1B-A8CD-ECAF99927DEA}"/>
    <dgm:cxn modelId="{AA845B31-7BF9-43FC-ACF3-16E75AD95B57}" srcId="{92889E3F-140B-4449-A2B7-D34ED5B56728}" destId="{68ABF1A7-CD30-411C-8586-4D47D318A13A}" srcOrd="1" destOrd="0" parTransId="{359E5283-5290-4DD0-A7E9-C00178004ABB}" sibTransId="{816F5AA4-4C8C-4138-ADAD-CEFD0E2F0C58}"/>
    <dgm:cxn modelId="{B5E85942-E6EE-D848-9566-3E894EF9FCC2}" type="presOf" srcId="{C26649FB-0CFE-4C83-BAEE-E97CF112B87C}" destId="{673EE773-C775-0749-85FF-56F4DC7C1F79}" srcOrd="0" destOrd="3" presId="urn:microsoft.com/office/officeart/2005/8/layout/list1"/>
    <dgm:cxn modelId="{8AF5B044-D8F3-2E45-9EB8-2AD9AFC91AD2}" type="presOf" srcId="{92889E3F-140B-4449-A2B7-D34ED5B56728}" destId="{B7B5A12E-B28A-9343-A09F-EB787B4DB10C}" srcOrd="0" destOrd="0" presId="urn:microsoft.com/office/officeart/2005/8/layout/list1"/>
    <dgm:cxn modelId="{13EE2357-CEBE-094A-88EA-1B68DC20F05A}" type="presOf" srcId="{1C5C7F53-4418-4F53-B7EE-3B3CEAA98094}" destId="{DD181945-1176-9844-9E53-43AE64F78ABB}" srcOrd="0" destOrd="0" presId="urn:microsoft.com/office/officeart/2005/8/layout/list1"/>
    <dgm:cxn modelId="{F1040C5E-2BC2-454F-90AB-8AD43ACB1ABE}" type="presOf" srcId="{FCFDD946-88EA-4893-AFFA-57EE80EC5170}" destId="{673EE773-C775-0749-85FF-56F4DC7C1F79}" srcOrd="0" destOrd="0" presId="urn:microsoft.com/office/officeart/2005/8/layout/list1"/>
    <dgm:cxn modelId="{96EE0C62-774C-47FE-8D86-A12004A25649}" srcId="{C4AC5344-7D8C-42E1-8384-12C7089E5FC5}" destId="{92889E3F-140B-4449-A2B7-D34ED5B56728}" srcOrd="1" destOrd="0" parTransId="{7AA35625-6169-444E-B0AF-DB3E3DA30183}" sibTransId="{3EE423F2-AFB1-4C9B-9778-5D702BA77CF0}"/>
    <dgm:cxn modelId="{5784BD63-D4A7-8E46-B71C-6B5941661E7E}" type="presOf" srcId="{F4035617-0621-4F14-9D2C-EAA9B203169D}" destId="{C305C53C-CA8F-9E4C-A763-80278248CA41}" srcOrd="0" destOrd="2" presId="urn:microsoft.com/office/officeart/2005/8/layout/list1"/>
    <dgm:cxn modelId="{2629BC6E-D8AB-B44E-B7B4-FEB1E1DC8199}" type="presOf" srcId="{76C28897-9054-4CD2-A910-592FE6667E5E}" destId="{C305C53C-CA8F-9E4C-A763-80278248CA41}" srcOrd="0" destOrd="0" presId="urn:microsoft.com/office/officeart/2005/8/layout/list1"/>
    <dgm:cxn modelId="{C3D0F46F-C85B-443D-97DF-920995B4F069}" srcId="{1C5C7F53-4418-4F53-B7EE-3B3CEAA98094}" destId="{F4035617-0621-4F14-9D2C-EAA9B203169D}" srcOrd="2" destOrd="0" parTransId="{312460BD-0E34-489A-B752-BA5CFF006DD9}" sibTransId="{05C166CA-7604-4FEB-B0C5-ED025D988D16}"/>
    <dgm:cxn modelId="{0C71E870-0911-B544-B33D-E66AB75089D2}" type="presOf" srcId="{E8070E13-7718-4573-B71F-9CF71C66EAF5}" destId="{C305C53C-CA8F-9E4C-A763-80278248CA41}" srcOrd="0" destOrd="1" presId="urn:microsoft.com/office/officeart/2005/8/layout/list1"/>
    <dgm:cxn modelId="{45E5848F-D3DD-6A47-A74F-29DA19C5A376}" type="presOf" srcId="{68ABF1A7-CD30-411C-8586-4D47D318A13A}" destId="{DEA4891D-A85F-DE46-8CC6-487C196762EF}" srcOrd="0" destOrd="1" presId="urn:microsoft.com/office/officeart/2005/8/layout/list1"/>
    <dgm:cxn modelId="{E8C7DC8F-8C68-4763-A842-7B0C223E8568}" srcId="{2A492E18-1094-4DC4-90A6-7B26B62D73B1}" destId="{FCFDD946-88EA-4893-AFFA-57EE80EC5170}" srcOrd="0" destOrd="0" parTransId="{98D4C42D-2C81-48BB-BF8B-B548CEA6BA86}" sibTransId="{B2B2C0B1-5236-41DC-9CED-677779053C6D}"/>
    <dgm:cxn modelId="{E75D1AA2-7213-BA40-86A5-623A6B665BCC}" type="presOf" srcId="{6E227182-C406-48DC-82A9-94A54DD22111}" destId="{673EE773-C775-0749-85FF-56F4DC7C1F79}" srcOrd="0" destOrd="2" presId="urn:microsoft.com/office/officeart/2005/8/layout/list1"/>
    <dgm:cxn modelId="{A361A2A8-21D7-4EA8-8938-357E89628BDC}" srcId="{92889E3F-140B-4449-A2B7-D34ED5B56728}" destId="{1568EB50-E8BA-485B-AD30-DFDEFF4B31E4}" srcOrd="3" destOrd="0" parTransId="{6C3A3C26-DBFE-4DC1-9BC7-D4D23BE56461}" sibTransId="{1AD2B96C-462C-44BD-89A3-4DBF6B470ABA}"/>
    <dgm:cxn modelId="{7F7EEEBF-7152-45A2-A6F0-50FB553543B0}" srcId="{C4AC5344-7D8C-42E1-8384-12C7089E5FC5}" destId="{2A492E18-1094-4DC4-90A6-7B26B62D73B1}" srcOrd="0" destOrd="0" parTransId="{AA8BA76D-46EB-4967-9B04-380626E44708}" sibTransId="{454E1F08-983F-4C0C-AF6A-272924503C6A}"/>
    <dgm:cxn modelId="{0150A4CC-38D0-824C-9068-5A26F3A6D48B}" type="presOf" srcId="{2A492E18-1094-4DC4-90A6-7B26B62D73B1}" destId="{251FC34F-573C-7041-A3A8-18BF6D1EB581}" srcOrd="1" destOrd="0" presId="urn:microsoft.com/office/officeart/2005/8/layout/list1"/>
    <dgm:cxn modelId="{125BB8D9-2006-44E6-ADB0-A1EE7440894F}" srcId="{2A492E18-1094-4DC4-90A6-7B26B62D73B1}" destId="{A29AE3D4-2D36-4AB6-8419-61FCC1EB11A3}" srcOrd="1" destOrd="0" parTransId="{CED33DAA-29F8-4DA9-BB07-E6E2785E0EBA}" sibTransId="{859D1A0E-181E-42D7-B44D-86A36E0D56A0}"/>
    <dgm:cxn modelId="{8120E2E3-D5E0-9B43-BFAE-ACA7E35D5A26}" type="presOf" srcId="{A29AE3D4-2D36-4AB6-8419-61FCC1EB11A3}" destId="{673EE773-C775-0749-85FF-56F4DC7C1F79}" srcOrd="0" destOrd="1" presId="urn:microsoft.com/office/officeart/2005/8/layout/list1"/>
    <dgm:cxn modelId="{3E1E16EE-0D3F-4159-B9CD-37BB354D8703}" srcId="{1C5C7F53-4418-4F53-B7EE-3B3CEAA98094}" destId="{76C28897-9054-4CD2-A910-592FE6667E5E}" srcOrd="0" destOrd="0" parTransId="{D96608BC-60E2-4982-82E6-052ABFA1A260}" sibTransId="{238017EF-F0DB-431A-AAD5-25B612D4B9D7}"/>
    <dgm:cxn modelId="{86C3EDFC-60CC-3849-800D-CF3510E3FD34}" type="presOf" srcId="{92889E3F-140B-4449-A2B7-D34ED5B56728}" destId="{1578D3FC-DF72-D640-84EA-21EAEF40F1E8}" srcOrd="1" destOrd="0" presId="urn:microsoft.com/office/officeart/2005/8/layout/list1"/>
    <dgm:cxn modelId="{1A552387-1B30-7145-A005-EFA6FC1035C2}" type="presParOf" srcId="{E19E0471-1306-CE49-9209-F7E58DD81301}" destId="{4F577CA7-5432-DF41-B011-10E98BA1234F}" srcOrd="0" destOrd="0" presId="urn:microsoft.com/office/officeart/2005/8/layout/list1"/>
    <dgm:cxn modelId="{D81B4E27-9B4F-9044-B9BD-3E1D9D5F3DD1}" type="presParOf" srcId="{4F577CA7-5432-DF41-B011-10E98BA1234F}" destId="{A42168EA-9903-3B49-BE99-4B6FC98E9C31}" srcOrd="0" destOrd="0" presId="urn:microsoft.com/office/officeart/2005/8/layout/list1"/>
    <dgm:cxn modelId="{4FF088D8-C620-B845-A479-7F072087FA10}" type="presParOf" srcId="{4F577CA7-5432-DF41-B011-10E98BA1234F}" destId="{251FC34F-573C-7041-A3A8-18BF6D1EB581}" srcOrd="1" destOrd="0" presId="urn:microsoft.com/office/officeart/2005/8/layout/list1"/>
    <dgm:cxn modelId="{46C0AD44-6AEA-AD41-92E8-FE61A9A34522}" type="presParOf" srcId="{E19E0471-1306-CE49-9209-F7E58DD81301}" destId="{C559E895-0B66-3742-9A92-5ADEB997AD50}" srcOrd="1" destOrd="0" presId="urn:microsoft.com/office/officeart/2005/8/layout/list1"/>
    <dgm:cxn modelId="{EF8078E1-5598-F84A-807F-E82691F734D8}" type="presParOf" srcId="{E19E0471-1306-CE49-9209-F7E58DD81301}" destId="{673EE773-C775-0749-85FF-56F4DC7C1F79}" srcOrd="2" destOrd="0" presId="urn:microsoft.com/office/officeart/2005/8/layout/list1"/>
    <dgm:cxn modelId="{7A629C64-47E5-1448-8832-4422E6BCD27A}" type="presParOf" srcId="{E19E0471-1306-CE49-9209-F7E58DD81301}" destId="{5A3DDC14-C1C8-E742-BC45-30AEE0642A90}" srcOrd="3" destOrd="0" presId="urn:microsoft.com/office/officeart/2005/8/layout/list1"/>
    <dgm:cxn modelId="{A75BEAE5-4CBE-A249-AD08-918FC85F150F}" type="presParOf" srcId="{E19E0471-1306-CE49-9209-F7E58DD81301}" destId="{7F19A8D8-FBD1-2847-8D4E-D6BD9A8F6A6F}" srcOrd="4" destOrd="0" presId="urn:microsoft.com/office/officeart/2005/8/layout/list1"/>
    <dgm:cxn modelId="{49EB630D-6701-6545-A307-F7F104C39514}" type="presParOf" srcId="{7F19A8D8-FBD1-2847-8D4E-D6BD9A8F6A6F}" destId="{B7B5A12E-B28A-9343-A09F-EB787B4DB10C}" srcOrd="0" destOrd="0" presId="urn:microsoft.com/office/officeart/2005/8/layout/list1"/>
    <dgm:cxn modelId="{A6BCB316-7448-F64D-AE93-5ECE87DD1787}" type="presParOf" srcId="{7F19A8D8-FBD1-2847-8D4E-D6BD9A8F6A6F}" destId="{1578D3FC-DF72-D640-84EA-21EAEF40F1E8}" srcOrd="1" destOrd="0" presId="urn:microsoft.com/office/officeart/2005/8/layout/list1"/>
    <dgm:cxn modelId="{ACB1293A-5D8D-D242-9159-F3CF8A0E6148}" type="presParOf" srcId="{E19E0471-1306-CE49-9209-F7E58DD81301}" destId="{8EAFB361-4341-FA4E-B6D2-CF3BCC5C2C22}" srcOrd="5" destOrd="0" presId="urn:microsoft.com/office/officeart/2005/8/layout/list1"/>
    <dgm:cxn modelId="{A6824B97-BE69-464F-8C89-672A22EBBB72}" type="presParOf" srcId="{E19E0471-1306-CE49-9209-F7E58DD81301}" destId="{DEA4891D-A85F-DE46-8CC6-487C196762EF}" srcOrd="6" destOrd="0" presId="urn:microsoft.com/office/officeart/2005/8/layout/list1"/>
    <dgm:cxn modelId="{8BD8B955-DCEC-FB40-B5D7-5323377C9067}" type="presParOf" srcId="{E19E0471-1306-CE49-9209-F7E58DD81301}" destId="{27AEC803-5B31-B24F-80C1-ED9D620FFFBF}" srcOrd="7" destOrd="0" presId="urn:microsoft.com/office/officeart/2005/8/layout/list1"/>
    <dgm:cxn modelId="{0F23BAD5-7620-E94D-A58B-BBB83808E5B1}" type="presParOf" srcId="{E19E0471-1306-CE49-9209-F7E58DD81301}" destId="{F88774E0-4C87-BE4B-A45F-EF242CEFF882}" srcOrd="8" destOrd="0" presId="urn:microsoft.com/office/officeart/2005/8/layout/list1"/>
    <dgm:cxn modelId="{CAB4BA31-B827-994F-AE32-EF8F14DA99E1}" type="presParOf" srcId="{F88774E0-4C87-BE4B-A45F-EF242CEFF882}" destId="{DD181945-1176-9844-9E53-43AE64F78ABB}" srcOrd="0" destOrd="0" presId="urn:microsoft.com/office/officeart/2005/8/layout/list1"/>
    <dgm:cxn modelId="{23E88D47-79C5-AA49-8ED7-AA3BE1BD7384}" type="presParOf" srcId="{F88774E0-4C87-BE4B-A45F-EF242CEFF882}" destId="{F045C92F-C23B-4B4E-ABA2-0A3C24718DC3}" srcOrd="1" destOrd="0" presId="urn:microsoft.com/office/officeart/2005/8/layout/list1"/>
    <dgm:cxn modelId="{AD73C302-7D6E-3748-AD6F-92D73386D268}" type="presParOf" srcId="{E19E0471-1306-CE49-9209-F7E58DD81301}" destId="{772C713E-6147-A04D-B089-50EF8129651E}" srcOrd="9" destOrd="0" presId="urn:microsoft.com/office/officeart/2005/8/layout/list1"/>
    <dgm:cxn modelId="{B94BCCC6-54FF-DE4F-B2EA-DA8E0F157F3B}" type="presParOf" srcId="{E19E0471-1306-CE49-9209-F7E58DD81301}" destId="{C305C53C-CA8F-9E4C-A763-80278248CA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3A5EB2-8B8D-4B09-869E-A48B9E770F3C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84D9A9-0AC6-41A7-97DA-39A9B26CEB2E}">
      <dgm:prSet/>
      <dgm:spPr/>
      <dgm:t>
        <a:bodyPr/>
        <a:lstStyle/>
        <a:p>
          <a:r>
            <a:rPr lang="en-GB"/>
            <a:t>D</a:t>
          </a:r>
          <a:r>
            <a:rPr lang="en-AT"/>
            <a:t>ie Hauptdiagnose muss kodiert sein</a:t>
          </a:r>
          <a:endParaRPr lang="en-US"/>
        </a:p>
      </dgm:t>
    </dgm:pt>
    <dgm:pt modelId="{D07290BD-0A0D-4F0E-A818-3802C6DD20F4}" type="parTrans" cxnId="{E9A9E01D-B67E-4BBA-86EA-6658A673045B}">
      <dgm:prSet/>
      <dgm:spPr/>
      <dgm:t>
        <a:bodyPr/>
        <a:lstStyle/>
        <a:p>
          <a:endParaRPr lang="en-US"/>
        </a:p>
      </dgm:t>
    </dgm:pt>
    <dgm:pt modelId="{32DADEBC-7D1D-4B79-99B8-C0AE081EA53D}" type="sibTrans" cxnId="{E9A9E01D-B67E-4BBA-86EA-6658A673045B}">
      <dgm:prSet/>
      <dgm:spPr/>
      <dgm:t>
        <a:bodyPr/>
        <a:lstStyle/>
        <a:p>
          <a:endParaRPr lang="en-US"/>
        </a:p>
      </dgm:t>
    </dgm:pt>
    <dgm:pt modelId="{51BECAFB-9D79-4ED1-AC62-41A3CF65CB0B}">
      <dgm:prSet/>
      <dgm:spPr/>
      <dgm:t>
        <a:bodyPr/>
        <a:lstStyle/>
        <a:p>
          <a:r>
            <a:rPr lang="en-AT" dirty="0"/>
            <a:t>Wenn mehr als eine Diagnose kodiert ist, gilt die erste als Hauptdiagnose, es sei denn es ist bei einer anderen Diagnose der Haken Hauptdiagnose gesetzt.</a:t>
          </a:r>
          <a:endParaRPr lang="en-US" dirty="0"/>
        </a:p>
      </dgm:t>
    </dgm:pt>
    <dgm:pt modelId="{CF2EAE80-8971-480C-92A9-47B77116D160}" type="parTrans" cxnId="{7012943B-D001-4F72-92CA-E0ED2608AAEC}">
      <dgm:prSet/>
      <dgm:spPr/>
      <dgm:t>
        <a:bodyPr/>
        <a:lstStyle/>
        <a:p>
          <a:endParaRPr lang="en-US"/>
        </a:p>
      </dgm:t>
    </dgm:pt>
    <dgm:pt modelId="{177E403E-A457-422E-AA7C-76DCE5B261B3}" type="sibTrans" cxnId="{7012943B-D001-4F72-92CA-E0ED2608AAEC}">
      <dgm:prSet/>
      <dgm:spPr/>
      <dgm:t>
        <a:bodyPr/>
        <a:lstStyle/>
        <a:p>
          <a:endParaRPr lang="en-US"/>
        </a:p>
      </dgm:t>
    </dgm:pt>
    <dgm:pt modelId="{C36EE883-7F8F-4CD1-AB0C-D7F7A37F4BD9}">
      <dgm:prSet/>
      <dgm:spPr/>
      <dgm:t>
        <a:bodyPr/>
        <a:lstStyle/>
        <a:p>
          <a:r>
            <a:rPr lang="en-AT" dirty="0"/>
            <a:t>Wurde keine Diagnose eingegeben und die Einstellung “Übernahme von Dauerdiagnosen in die Abrechnung” ist gesetzt, dann wird die erste kodierte Dauerdiagnose als Hauptdiagnose übernommen.</a:t>
          </a:r>
          <a:endParaRPr lang="en-US" dirty="0"/>
        </a:p>
      </dgm:t>
    </dgm:pt>
    <dgm:pt modelId="{807D865A-6518-4432-A975-3BF3026F58CB}" type="parTrans" cxnId="{1DBDF6E3-10CB-485C-919B-114928543368}">
      <dgm:prSet/>
      <dgm:spPr/>
      <dgm:t>
        <a:bodyPr/>
        <a:lstStyle/>
        <a:p>
          <a:endParaRPr lang="en-US"/>
        </a:p>
      </dgm:t>
    </dgm:pt>
    <dgm:pt modelId="{8511A0D5-88E9-4CFA-B5FE-88149A28918E}" type="sibTrans" cxnId="{1DBDF6E3-10CB-485C-919B-114928543368}">
      <dgm:prSet/>
      <dgm:spPr/>
      <dgm:t>
        <a:bodyPr/>
        <a:lstStyle/>
        <a:p>
          <a:endParaRPr lang="en-US"/>
        </a:p>
      </dgm:t>
    </dgm:pt>
    <dgm:pt modelId="{4EDEDA7C-D5D1-8642-AC39-9944288DBAD7}" type="pres">
      <dgm:prSet presAssocID="{AB3A5EB2-8B8D-4B09-869E-A48B9E770F3C}" presName="Name0" presStyleCnt="0">
        <dgm:presLayoutVars>
          <dgm:dir/>
          <dgm:animLvl val="lvl"/>
          <dgm:resizeHandles val="exact"/>
        </dgm:presLayoutVars>
      </dgm:prSet>
      <dgm:spPr/>
    </dgm:pt>
    <dgm:pt modelId="{4623C555-93CB-FE47-9613-1F37E58318C4}" type="pres">
      <dgm:prSet presAssocID="{C36EE883-7F8F-4CD1-AB0C-D7F7A37F4BD9}" presName="boxAndChildren" presStyleCnt="0"/>
      <dgm:spPr/>
    </dgm:pt>
    <dgm:pt modelId="{9DD32DEF-2C26-7149-BFDE-F4DC4963D760}" type="pres">
      <dgm:prSet presAssocID="{C36EE883-7F8F-4CD1-AB0C-D7F7A37F4BD9}" presName="parentTextBox" presStyleLbl="node1" presStyleIdx="0" presStyleCnt="3"/>
      <dgm:spPr/>
    </dgm:pt>
    <dgm:pt modelId="{660E5523-41A2-D045-8B37-8D11C6342467}" type="pres">
      <dgm:prSet presAssocID="{177E403E-A457-422E-AA7C-76DCE5B261B3}" presName="sp" presStyleCnt="0"/>
      <dgm:spPr/>
    </dgm:pt>
    <dgm:pt modelId="{964B7E6F-AC5C-F247-9BFD-F4C01660FE3D}" type="pres">
      <dgm:prSet presAssocID="{51BECAFB-9D79-4ED1-AC62-41A3CF65CB0B}" presName="arrowAndChildren" presStyleCnt="0"/>
      <dgm:spPr/>
    </dgm:pt>
    <dgm:pt modelId="{3E848802-67B9-B540-9392-659D112A77D4}" type="pres">
      <dgm:prSet presAssocID="{51BECAFB-9D79-4ED1-AC62-41A3CF65CB0B}" presName="parentTextArrow" presStyleLbl="node1" presStyleIdx="1" presStyleCnt="3"/>
      <dgm:spPr/>
    </dgm:pt>
    <dgm:pt modelId="{3B3B9740-E300-6E41-8062-7E621AD0B586}" type="pres">
      <dgm:prSet presAssocID="{32DADEBC-7D1D-4B79-99B8-C0AE081EA53D}" presName="sp" presStyleCnt="0"/>
      <dgm:spPr/>
    </dgm:pt>
    <dgm:pt modelId="{1A86C17E-13BC-894E-B7A3-D71634790E22}" type="pres">
      <dgm:prSet presAssocID="{5684D9A9-0AC6-41A7-97DA-39A9B26CEB2E}" presName="arrowAndChildren" presStyleCnt="0"/>
      <dgm:spPr/>
    </dgm:pt>
    <dgm:pt modelId="{A1A0B69D-7550-CC4E-A4BE-F32444D76D7B}" type="pres">
      <dgm:prSet presAssocID="{5684D9A9-0AC6-41A7-97DA-39A9B26CEB2E}" presName="parentTextArrow" presStyleLbl="node1" presStyleIdx="2" presStyleCnt="3"/>
      <dgm:spPr/>
    </dgm:pt>
  </dgm:ptLst>
  <dgm:cxnLst>
    <dgm:cxn modelId="{E9A9E01D-B67E-4BBA-86EA-6658A673045B}" srcId="{AB3A5EB2-8B8D-4B09-869E-A48B9E770F3C}" destId="{5684D9A9-0AC6-41A7-97DA-39A9B26CEB2E}" srcOrd="0" destOrd="0" parTransId="{D07290BD-0A0D-4F0E-A818-3802C6DD20F4}" sibTransId="{32DADEBC-7D1D-4B79-99B8-C0AE081EA53D}"/>
    <dgm:cxn modelId="{52D04225-DC62-944E-95E7-0DD888AE9C79}" type="presOf" srcId="{C36EE883-7F8F-4CD1-AB0C-D7F7A37F4BD9}" destId="{9DD32DEF-2C26-7149-BFDE-F4DC4963D760}" srcOrd="0" destOrd="0" presId="urn:microsoft.com/office/officeart/2005/8/layout/process4"/>
    <dgm:cxn modelId="{7012943B-D001-4F72-92CA-E0ED2608AAEC}" srcId="{AB3A5EB2-8B8D-4B09-869E-A48B9E770F3C}" destId="{51BECAFB-9D79-4ED1-AC62-41A3CF65CB0B}" srcOrd="1" destOrd="0" parTransId="{CF2EAE80-8971-480C-92A9-47B77116D160}" sibTransId="{177E403E-A457-422E-AA7C-76DCE5B261B3}"/>
    <dgm:cxn modelId="{B319B666-BEC0-3B4F-95D3-42A8C2510D91}" type="presOf" srcId="{5684D9A9-0AC6-41A7-97DA-39A9B26CEB2E}" destId="{A1A0B69D-7550-CC4E-A4BE-F32444D76D7B}" srcOrd="0" destOrd="0" presId="urn:microsoft.com/office/officeart/2005/8/layout/process4"/>
    <dgm:cxn modelId="{D25910B9-DCEE-4D49-9AD2-C455F2A74BCA}" type="presOf" srcId="{AB3A5EB2-8B8D-4B09-869E-A48B9E770F3C}" destId="{4EDEDA7C-D5D1-8642-AC39-9944288DBAD7}" srcOrd="0" destOrd="0" presId="urn:microsoft.com/office/officeart/2005/8/layout/process4"/>
    <dgm:cxn modelId="{4DD7B5D1-BFB2-FB4F-9491-ADC6870A48A5}" type="presOf" srcId="{51BECAFB-9D79-4ED1-AC62-41A3CF65CB0B}" destId="{3E848802-67B9-B540-9392-659D112A77D4}" srcOrd="0" destOrd="0" presId="urn:microsoft.com/office/officeart/2005/8/layout/process4"/>
    <dgm:cxn modelId="{1DBDF6E3-10CB-485C-919B-114928543368}" srcId="{AB3A5EB2-8B8D-4B09-869E-A48B9E770F3C}" destId="{C36EE883-7F8F-4CD1-AB0C-D7F7A37F4BD9}" srcOrd="2" destOrd="0" parTransId="{807D865A-6518-4432-A975-3BF3026F58CB}" sibTransId="{8511A0D5-88E9-4CFA-B5FE-88149A28918E}"/>
    <dgm:cxn modelId="{A61B6814-B9FA-0148-8308-BB768FB60CD9}" type="presParOf" srcId="{4EDEDA7C-D5D1-8642-AC39-9944288DBAD7}" destId="{4623C555-93CB-FE47-9613-1F37E58318C4}" srcOrd="0" destOrd="0" presId="urn:microsoft.com/office/officeart/2005/8/layout/process4"/>
    <dgm:cxn modelId="{C673AD37-DD1F-7647-A362-31E8DDDF0BD4}" type="presParOf" srcId="{4623C555-93CB-FE47-9613-1F37E58318C4}" destId="{9DD32DEF-2C26-7149-BFDE-F4DC4963D760}" srcOrd="0" destOrd="0" presId="urn:microsoft.com/office/officeart/2005/8/layout/process4"/>
    <dgm:cxn modelId="{8384EDAD-4F53-5F42-8B82-46DBAAE1B910}" type="presParOf" srcId="{4EDEDA7C-D5D1-8642-AC39-9944288DBAD7}" destId="{660E5523-41A2-D045-8B37-8D11C6342467}" srcOrd="1" destOrd="0" presId="urn:microsoft.com/office/officeart/2005/8/layout/process4"/>
    <dgm:cxn modelId="{57EA653E-6D7D-794F-A7D0-DFB24D05AE73}" type="presParOf" srcId="{4EDEDA7C-D5D1-8642-AC39-9944288DBAD7}" destId="{964B7E6F-AC5C-F247-9BFD-F4C01660FE3D}" srcOrd="2" destOrd="0" presId="urn:microsoft.com/office/officeart/2005/8/layout/process4"/>
    <dgm:cxn modelId="{3A8DA08E-C174-2547-9556-FFF2EFEF633D}" type="presParOf" srcId="{964B7E6F-AC5C-F247-9BFD-F4C01660FE3D}" destId="{3E848802-67B9-B540-9392-659D112A77D4}" srcOrd="0" destOrd="0" presId="urn:microsoft.com/office/officeart/2005/8/layout/process4"/>
    <dgm:cxn modelId="{F349DF08-E743-BB43-B440-ECFA5D84FCCB}" type="presParOf" srcId="{4EDEDA7C-D5D1-8642-AC39-9944288DBAD7}" destId="{3B3B9740-E300-6E41-8062-7E621AD0B586}" srcOrd="3" destOrd="0" presId="urn:microsoft.com/office/officeart/2005/8/layout/process4"/>
    <dgm:cxn modelId="{3CC35095-1750-F245-98CA-E4FC74B7068C}" type="presParOf" srcId="{4EDEDA7C-D5D1-8642-AC39-9944288DBAD7}" destId="{1A86C17E-13BC-894E-B7A3-D71634790E22}" srcOrd="4" destOrd="0" presId="urn:microsoft.com/office/officeart/2005/8/layout/process4"/>
    <dgm:cxn modelId="{A09E1352-7140-9C44-9EF9-E53C57D32E17}" type="presParOf" srcId="{1A86C17E-13BC-894E-B7A3-D71634790E22}" destId="{A1A0B69D-7550-CC4E-A4BE-F32444D76D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92820-6104-4BF3-8CE6-8A4B503FC2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02D6CD-8D37-4DCC-8E3F-BB620C557CFE}">
      <dgm:prSet/>
      <dgm:spPr/>
      <dgm:t>
        <a:bodyPr/>
        <a:lstStyle/>
        <a:p>
          <a:r>
            <a:rPr lang="en-AT" b="1"/>
            <a:t>Kassenärzte/Wahlärzte die minimal kodieren möchten (nur die vorgeschriebene Hauptdiagnose):</a:t>
          </a:r>
          <a:endParaRPr lang="en-US"/>
        </a:p>
      </dgm:t>
    </dgm:pt>
    <dgm:pt modelId="{39AD8012-F026-4A93-ACF7-927E25472F42}" type="parTrans" cxnId="{954D0AF9-AD07-4765-96D3-60F97EAA7EE0}">
      <dgm:prSet/>
      <dgm:spPr/>
      <dgm:t>
        <a:bodyPr/>
        <a:lstStyle/>
        <a:p>
          <a:endParaRPr lang="en-US"/>
        </a:p>
      </dgm:t>
    </dgm:pt>
    <dgm:pt modelId="{72179EAB-1CDA-4439-809E-8E1DCEA19E21}" type="sibTrans" cxnId="{954D0AF9-AD07-4765-96D3-60F97EAA7EE0}">
      <dgm:prSet/>
      <dgm:spPr/>
      <dgm:t>
        <a:bodyPr/>
        <a:lstStyle/>
        <a:p>
          <a:endParaRPr lang="en-US"/>
        </a:p>
      </dgm:t>
    </dgm:pt>
    <dgm:pt modelId="{553CE017-D427-433A-9C3E-F0AB63BF57ED}">
      <dgm:prSet/>
      <dgm:spPr/>
      <dgm:t>
        <a:bodyPr/>
        <a:lstStyle/>
        <a:p>
          <a:r>
            <a:rPr lang="en-AT" dirty="0"/>
            <a:t>Wochenende vom 12.12-14.12 an alle Kunden, deren Server eingeschaltet ist. Es kann ab 15.12.205 kodiert werden</a:t>
          </a:r>
          <a:endParaRPr lang="en-US" dirty="0"/>
        </a:p>
      </dgm:t>
    </dgm:pt>
    <dgm:pt modelId="{8FB94B04-333E-40D9-B988-547AA8380D48}" type="parTrans" cxnId="{5F4E30AD-DF57-43D6-B397-2BCAE7C12C99}">
      <dgm:prSet/>
      <dgm:spPr/>
      <dgm:t>
        <a:bodyPr/>
        <a:lstStyle/>
        <a:p>
          <a:endParaRPr lang="en-US"/>
        </a:p>
      </dgm:t>
    </dgm:pt>
    <dgm:pt modelId="{8357F502-7085-4787-9C44-E6D30336FE47}" type="sibTrans" cxnId="{5F4E30AD-DF57-43D6-B397-2BCAE7C12C99}">
      <dgm:prSet/>
      <dgm:spPr/>
      <dgm:t>
        <a:bodyPr/>
        <a:lstStyle/>
        <a:p>
          <a:endParaRPr lang="en-US"/>
        </a:p>
      </dgm:t>
    </dgm:pt>
    <dgm:pt modelId="{25319DF9-4560-4B7B-8AF1-83C7331CAB2A}">
      <dgm:prSet/>
      <dgm:spPr/>
      <dgm:t>
        <a:bodyPr/>
        <a:lstStyle/>
        <a:p>
          <a:r>
            <a:rPr lang="en-AT" b="1" dirty="0"/>
            <a:t>Kassenärzte die mit der Kodierung aller Diagnosen starten möchten (Nachkodierung bestellt).</a:t>
          </a:r>
          <a:endParaRPr lang="en-US" dirty="0"/>
        </a:p>
      </dgm:t>
    </dgm:pt>
    <dgm:pt modelId="{D3009696-99C1-46A1-850A-44D4A0B6D613}" type="parTrans" cxnId="{FA290BA4-C7D4-4622-A68B-A9361AF80C10}">
      <dgm:prSet/>
      <dgm:spPr/>
      <dgm:t>
        <a:bodyPr/>
        <a:lstStyle/>
        <a:p>
          <a:endParaRPr lang="en-US"/>
        </a:p>
      </dgm:t>
    </dgm:pt>
    <dgm:pt modelId="{0CD5F404-3DE7-41B3-A746-CCF78B566C41}" type="sibTrans" cxnId="{FA290BA4-C7D4-4622-A68B-A9361AF80C10}">
      <dgm:prSet/>
      <dgm:spPr/>
      <dgm:t>
        <a:bodyPr/>
        <a:lstStyle/>
        <a:p>
          <a:endParaRPr lang="en-US"/>
        </a:p>
      </dgm:t>
    </dgm:pt>
    <dgm:pt modelId="{E92C871B-EDEA-49A8-8EFC-F05C59D29332}">
      <dgm:prSet/>
      <dgm:spPr/>
      <dgm:t>
        <a:bodyPr/>
        <a:lstStyle/>
        <a:p>
          <a:r>
            <a:rPr lang="en-AT" dirty="0"/>
            <a:t>Wir werden in Zusammenhang mit Ihnen die Nachkodierung vornehmen und einen individuellen Starttermin vereinbaren.</a:t>
          </a:r>
          <a:endParaRPr lang="en-US" dirty="0"/>
        </a:p>
      </dgm:t>
    </dgm:pt>
    <dgm:pt modelId="{882DEBA5-53BF-4416-9425-5B38932CA117}" type="parTrans" cxnId="{FA538692-9AD8-4A0E-9BA5-9BEA6BFC5E65}">
      <dgm:prSet/>
      <dgm:spPr/>
      <dgm:t>
        <a:bodyPr/>
        <a:lstStyle/>
        <a:p>
          <a:endParaRPr lang="en-US"/>
        </a:p>
      </dgm:t>
    </dgm:pt>
    <dgm:pt modelId="{FE083766-A85A-4542-838C-3EA7A4339A4B}" type="sibTrans" cxnId="{FA538692-9AD8-4A0E-9BA5-9BEA6BFC5E65}">
      <dgm:prSet/>
      <dgm:spPr/>
      <dgm:t>
        <a:bodyPr/>
        <a:lstStyle/>
        <a:p>
          <a:endParaRPr lang="en-US"/>
        </a:p>
      </dgm:t>
    </dgm:pt>
    <dgm:pt modelId="{C60A7E5A-D075-774D-A880-AB6428720E30}" type="pres">
      <dgm:prSet presAssocID="{91392820-6104-4BF3-8CE6-8A4B503FC2DD}" presName="vert0" presStyleCnt="0">
        <dgm:presLayoutVars>
          <dgm:dir/>
          <dgm:animOne val="branch"/>
          <dgm:animLvl val="lvl"/>
        </dgm:presLayoutVars>
      </dgm:prSet>
      <dgm:spPr/>
    </dgm:pt>
    <dgm:pt modelId="{C9EA0944-ADCA-A049-BBD0-A1A008BDE487}" type="pres">
      <dgm:prSet presAssocID="{1802D6CD-8D37-4DCC-8E3F-BB620C557CFE}" presName="thickLine" presStyleLbl="alignNode1" presStyleIdx="0" presStyleCnt="4"/>
      <dgm:spPr/>
    </dgm:pt>
    <dgm:pt modelId="{E20CDC40-A09A-4A43-AC69-90DA1FAD96F1}" type="pres">
      <dgm:prSet presAssocID="{1802D6CD-8D37-4DCC-8E3F-BB620C557CFE}" presName="horz1" presStyleCnt="0"/>
      <dgm:spPr/>
    </dgm:pt>
    <dgm:pt modelId="{A9B4132B-AE79-FC4B-9CAF-B771913E117B}" type="pres">
      <dgm:prSet presAssocID="{1802D6CD-8D37-4DCC-8E3F-BB620C557CFE}" presName="tx1" presStyleLbl="revTx" presStyleIdx="0" presStyleCnt="4"/>
      <dgm:spPr/>
    </dgm:pt>
    <dgm:pt modelId="{86BCFA7E-BDD1-B246-9214-C42C8C44F514}" type="pres">
      <dgm:prSet presAssocID="{1802D6CD-8D37-4DCC-8E3F-BB620C557CFE}" presName="vert1" presStyleCnt="0"/>
      <dgm:spPr/>
    </dgm:pt>
    <dgm:pt modelId="{6325EFFD-C72D-2E4D-BA2B-9EE1A73370F4}" type="pres">
      <dgm:prSet presAssocID="{553CE017-D427-433A-9C3E-F0AB63BF57ED}" presName="thickLine" presStyleLbl="alignNode1" presStyleIdx="1" presStyleCnt="4"/>
      <dgm:spPr/>
    </dgm:pt>
    <dgm:pt modelId="{036EB4D5-F572-1948-9D28-B0B23E042598}" type="pres">
      <dgm:prSet presAssocID="{553CE017-D427-433A-9C3E-F0AB63BF57ED}" presName="horz1" presStyleCnt="0"/>
      <dgm:spPr/>
    </dgm:pt>
    <dgm:pt modelId="{1C8B20AF-4C3E-8A48-B003-D42927B40A0F}" type="pres">
      <dgm:prSet presAssocID="{553CE017-D427-433A-9C3E-F0AB63BF57ED}" presName="tx1" presStyleLbl="revTx" presStyleIdx="1" presStyleCnt="4"/>
      <dgm:spPr/>
    </dgm:pt>
    <dgm:pt modelId="{B5715E5C-5FE5-1242-81DF-36BC30BA34FA}" type="pres">
      <dgm:prSet presAssocID="{553CE017-D427-433A-9C3E-F0AB63BF57ED}" presName="vert1" presStyleCnt="0"/>
      <dgm:spPr/>
    </dgm:pt>
    <dgm:pt modelId="{AF6B16BC-4655-BB44-8D25-2FEE445AC88B}" type="pres">
      <dgm:prSet presAssocID="{25319DF9-4560-4B7B-8AF1-83C7331CAB2A}" presName="thickLine" presStyleLbl="alignNode1" presStyleIdx="2" presStyleCnt="4"/>
      <dgm:spPr/>
    </dgm:pt>
    <dgm:pt modelId="{C26FCEC9-8683-EA41-B1FC-4AA885BFFB0F}" type="pres">
      <dgm:prSet presAssocID="{25319DF9-4560-4B7B-8AF1-83C7331CAB2A}" presName="horz1" presStyleCnt="0"/>
      <dgm:spPr/>
    </dgm:pt>
    <dgm:pt modelId="{4780D94D-D00E-E249-8304-8D89537418D9}" type="pres">
      <dgm:prSet presAssocID="{25319DF9-4560-4B7B-8AF1-83C7331CAB2A}" presName="tx1" presStyleLbl="revTx" presStyleIdx="2" presStyleCnt="4"/>
      <dgm:spPr/>
    </dgm:pt>
    <dgm:pt modelId="{BCA1D1CA-A844-A84D-9E81-2D2F794BF96A}" type="pres">
      <dgm:prSet presAssocID="{25319DF9-4560-4B7B-8AF1-83C7331CAB2A}" presName="vert1" presStyleCnt="0"/>
      <dgm:spPr/>
    </dgm:pt>
    <dgm:pt modelId="{079C05B6-40A6-3742-AAF6-FB05CE5C1F61}" type="pres">
      <dgm:prSet presAssocID="{E92C871B-EDEA-49A8-8EFC-F05C59D29332}" presName="thickLine" presStyleLbl="alignNode1" presStyleIdx="3" presStyleCnt="4"/>
      <dgm:spPr/>
    </dgm:pt>
    <dgm:pt modelId="{D08C4349-84DB-6E47-8E3E-D3D5F613DDF2}" type="pres">
      <dgm:prSet presAssocID="{E92C871B-EDEA-49A8-8EFC-F05C59D29332}" presName="horz1" presStyleCnt="0"/>
      <dgm:spPr/>
    </dgm:pt>
    <dgm:pt modelId="{E4035B8E-F6F5-2142-8449-93B7CA7CDA0F}" type="pres">
      <dgm:prSet presAssocID="{E92C871B-EDEA-49A8-8EFC-F05C59D29332}" presName="tx1" presStyleLbl="revTx" presStyleIdx="3" presStyleCnt="4"/>
      <dgm:spPr/>
    </dgm:pt>
    <dgm:pt modelId="{410877C2-C86C-3A49-99D1-8BBA2AD39590}" type="pres">
      <dgm:prSet presAssocID="{E92C871B-EDEA-49A8-8EFC-F05C59D29332}" presName="vert1" presStyleCnt="0"/>
      <dgm:spPr/>
    </dgm:pt>
  </dgm:ptLst>
  <dgm:cxnLst>
    <dgm:cxn modelId="{336EF225-4A37-AE45-BE2E-73EE480074FB}" type="presOf" srcId="{553CE017-D427-433A-9C3E-F0AB63BF57ED}" destId="{1C8B20AF-4C3E-8A48-B003-D42927B40A0F}" srcOrd="0" destOrd="0" presId="urn:microsoft.com/office/officeart/2008/layout/LinedList"/>
    <dgm:cxn modelId="{60370746-8C45-0346-8545-7A96AC17A06C}" type="presOf" srcId="{1802D6CD-8D37-4DCC-8E3F-BB620C557CFE}" destId="{A9B4132B-AE79-FC4B-9CAF-B771913E117B}" srcOrd="0" destOrd="0" presId="urn:microsoft.com/office/officeart/2008/layout/LinedList"/>
    <dgm:cxn modelId="{2037C071-D8A6-AF4E-973E-B19EA407A65C}" type="presOf" srcId="{91392820-6104-4BF3-8CE6-8A4B503FC2DD}" destId="{C60A7E5A-D075-774D-A880-AB6428720E30}" srcOrd="0" destOrd="0" presId="urn:microsoft.com/office/officeart/2008/layout/LinedList"/>
    <dgm:cxn modelId="{07BA3F78-4EA4-9942-9C40-0FFC6426B954}" type="presOf" srcId="{E92C871B-EDEA-49A8-8EFC-F05C59D29332}" destId="{E4035B8E-F6F5-2142-8449-93B7CA7CDA0F}" srcOrd="0" destOrd="0" presId="urn:microsoft.com/office/officeart/2008/layout/LinedList"/>
    <dgm:cxn modelId="{8A9CC17C-0236-184A-844C-68E9904AC4C4}" type="presOf" srcId="{25319DF9-4560-4B7B-8AF1-83C7331CAB2A}" destId="{4780D94D-D00E-E249-8304-8D89537418D9}" srcOrd="0" destOrd="0" presId="urn:microsoft.com/office/officeart/2008/layout/LinedList"/>
    <dgm:cxn modelId="{FA538692-9AD8-4A0E-9BA5-9BEA6BFC5E65}" srcId="{91392820-6104-4BF3-8CE6-8A4B503FC2DD}" destId="{E92C871B-EDEA-49A8-8EFC-F05C59D29332}" srcOrd="3" destOrd="0" parTransId="{882DEBA5-53BF-4416-9425-5B38932CA117}" sibTransId="{FE083766-A85A-4542-838C-3EA7A4339A4B}"/>
    <dgm:cxn modelId="{FA290BA4-C7D4-4622-A68B-A9361AF80C10}" srcId="{91392820-6104-4BF3-8CE6-8A4B503FC2DD}" destId="{25319DF9-4560-4B7B-8AF1-83C7331CAB2A}" srcOrd="2" destOrd="0" parTransId="{D3009696-99C1-46A1-850A-44D4A0B6D613}" sibTransId="{0CD5F404-3DE7-41B3-A746-CCF78B566C41}"/>
    <dgm:cxn modelId="{5F4E30AD-DF57-43D6-B397-2BCAE7C12C99}" srcId="{91392820-6104-4BF3-8CE6-8A4B503FC2DD}" destId="{553CE017-D427-433A-9C3E-F0AB63BF57ED}" srcOrd="1" destOrd="0" parTransId="{8FB94B04-333E-40D9-B988-547AA8380D48}" sibTransId="{8357F502-7085-4787-9C44-E6D30336FE47}"/>
    <dgm:cxn modelId="{954D0AF9-AD07-4765-96D3-60F97EAA7EE0}" srcId="{91392820-6104-4BF3-8CE6-8A4B503FC2DD}" destId="{1802D6CD-8D37-4DCC-8E3F-BB620C557CFE}" srcOrd="0" destOrd="0" parTransId="{39AD8012-F026-4A93-ACF7-927E25472F42}" sibTransId="{72179EAB-1CDA-4439-809E-8E1DCEA19E21}"/>
    <dgm:cxn modelId="{8C237A00-48E4-0448-B6BC-DCBCA6BC296B}" type="presParOf" srcId="{C60A7E5A-D075-774D-A880-AB6428720E30}" destId="{C9EA0944-ADCA-A049-BBD0-A1A008BDE487}" srcOrd="0" destOrd="0" presId="urn:microsoft.com/office/officeart/2008/layout/LinedList"/>
    <dgm:cxn modelId="{FB61DC26-A661-EC49-9D34-A37A9B37B6C6}" type="presParOf" srcId="{C60A7E5A-D075-774D-A880-AB6428720E30}" destId="{E20CDC40-A09A-4A43-AC69-90DA1FAD96F1}" srcOrd="1" destOrd="0" presId="urn:microsoft.com/office/officeart/2008/layout/LinedList"/>
    <dgm:cxn modelId="{8E3BECA7-CCF2-AC4A-B0E0-BE6E61CB50B3}" type="presParOf" srcId="{E20CDC40-A09A-4A43-AC69-90DA1FAD96F1}" destId="{A9B4132B-AE79-FC4B-9CAF-B771913E117B}" srcOrd="0" destOrd="0" presId="urn:microsoft.com/office/officeart/2008/layout/LinedList"/>
    <dgm:cxn modelId="{16363D02-C8C8-B442-92B6-863FD546F229}" type="presParOf" srcId="{E20CDC40-A09A-4A43-AC69-90DA1FAD96F1}" destId="{86BCFA7E-BDD1-B246-9214-C42C8C44F514}" srcOrd="1" destOrd="0" presId="urn:microsoft.com/office/officeart/2008/layout/LinedList"/>
    <dgm:cxn modelId="{7EB63E98-97C6-F549-9351-B066747DE76E}" type="presParOf" srcId="{C60A7E5A-D075-774D-A880-AB6428720E30}" destId="{6325EFFD-C72D-2E4D-BA2B-9EE1A73370F4}" srcOrd="2" destOrd="0" presId="urn:microsoft.com/office/officeart/2008/layout/LinedList"/>
    <dgm:cxn modelId="{ECEEE4D1-A835-A242-876A-7E6C1A2C9160}" type="presParOf" srcId="{C60A7E5A-D075-774D-A880-AB6428720E30}" destId="{036EB4D5-F572-1948-9D28-B0B23E042598}" srcOrd="3" destOrd="0" presId="urn:microsoft.com/office/officeart/2008/layout/LinedList"/>
    <dgm:cxn modelId="{54E92CB5-EAF8-244B-AA7D-C850CBC8B369}" type="presParOf" srcId="{036EB4D5-F572-1948-9D28-B0B23E042598}" destId="{1C8B20AF-4C3E-8A48-B003-D42927B40A0F}" srcOrd="0" destOrd="0" presId="urn:microsoft.com/office/officeart/2008/layout/LinedList"/>
    <dgm:cxn modelId="{D32717EB-2957-7D4C-97AB-25E42A76F5D3}" type="presParOf" srcId="{036EB4D5-F572-1948-9D28-B0B23E042598}" destId="{B5715E5C-5FE5-1242-81DF-36BC30BA34FA}" srcOrd="1" destOrd="0" presId="urn:microsoft.com/office/officeart/2008/layout/LinedList"/>
    <dgm:cxn modelId="{B5A1E828-7E1D-8340-B407-5BD0D441D97A}" type="presParOf" srcId="{C60A7E5A-D075-774D-A880-AB6428720E30}" destId="{AF6B16BC-4655-BB44-8D25-2FEE445AC88B}" srcOrd="4" destOrd="0" presId="urn:microsoft.com/office/officeart/2008/layout/LinedList"/>
    <dgm:cxn modelId="{DBBE07F2-67EE-6349-BC27-6F03DEACA15D}" type="presParOf" srcId="{C60A7E5A-D075-774D-A880-AB6428720E30}" destId="{C26FCEC9-8683-EA41-B1FC-4AA885BFFB0F}" srcOrd="5" destOrd="0" presId="urn:microsoft.com/office/officeart/2008/layout/LinedList"/>
    <dgm:cxn modelId="{BD5255E3-71A1-7744-9235-F9DABCF6BE0D}" type="presParOf" srcId="{C26FCEC9-8683-EA41-B1FC-4AA885BFFB0F}" destId="{4780D94D-D00E-E249-8304-8D89537418D9}" srcOrd="0" destOrd="0" presId="urn:microsoft.com/office/officeart/2008/layout/LinedList"/>
    <dgm:cxn modelId="{A642B1CA-38D0-D446-9DD3-21C506AA78D0}" type="presParOf" srcId="{C26FCEC9-8683-EA41-B1FC-4AA885BFFB0F}" destId="{BCA1D1CA-A844-A84D-9E81-2D2F794BF96A}" srcOrd="1" destOrd="0" presId="urn:microsoft.com/office/officeart/2008/layout/LinedList"/>
    <dgm:cxn modelId="{59E7F77B-75B3-9B43-9E39-A152CD66C7FD}" type="presParOf" srcId="{C60A7E5A-D075-774D-A880-AB6428720E30}" destId="{079C05B6-40A6-3742-AAF6-FB05CE5C1F61}" srcOrd="6" destOrd="0" presId="urn:microsoft.com/office/officeart/2008/layout/LinedList"/>
    <dgm:cxn modelId="{A9E689E4-84F9-734F-A0EE-2F769A3065A3}" type="presParOf" srcId="{C60A7E5A-D075-774D-A880-AB6428720E30}" destId="{D08C4349-84DB-6E47-8E3E-D3D5F613DDF2}" srcOrd="7" destOrd="0" presId="urn:microsoft.com/office/officeart/2008/layout/LinedList"/>
    <dgm:cxn modelId="{988BB2E7-428B-3947-990A-B7D9E00AA66B}" type="presParOf" srcId="{D08C4349-84DB-6E47-8E3E-D3D5F613DDF2}" destId="{E4035B8E-F6F5-2142-8449-93B7CA7CDA0F}" srcOrd="0" destOrd="0" presId="urn:microsoft.com/office/officeart/2008/layout/LinedList"/>
    <dgm:cxn modelId="{66923953-DC0C-BD4C-960F-D5C5A00D0561}" type="presParOf" srcId="{D08C4349-84DB-6E47-8E3E-D3D5F613DDF2}" destId="{410877C2-C86C-3A49-99D1-8BBA2AD395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41DD4-F7D6-FC4A-BC24-3BC662145A63}">
      <dsp:nvSpPr>
        <dsp:cNvPr id="0" name=""/>
        <dsp:cNvSpPr/>
      </dsp:nvSpPr>
      <dsp:spPr>
        <a:xfrm>
          <a:off x="0" y="508086"/>
          <a:ext cx="6620255" cy="9354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400" kern="1200"/>
            <a:t>Dokumentationspflicht gilt ab 1.1.2026</a:t>
          </a:r>
          <a:endParaRPr lang="en-US" sz="2400" kern="1200"/>
        </a:p>
      </dsp:txBody>
      <dsp:txXfrm>
        <a:off x="45663" y="553749"/>
        <a:ext cx="6528929" cy="844088"/>
      </dsp:txXfrm>
    </dsp:sp>
    <dsp:sp modelId="{C8F3122C-0408-EA4C-9927-AA479D899688}">
      <dsp:nvSpPr>
        <dsp:cNvPr id="0" name=""/>
        <dsp:cNvSpPr/>
      </dsp:nvSpPr>
      <dsp:spPr>
        <a:xfrm>
          <a:off x="0" y="1512620"/>
          <a:ext cx="6620255" cy="93541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400" kern="1200" dirty="0"/>
            <a:t>Es muss bei jeder Konsultation eine Diagnose eingetragen werden</a:t>
          </a:r>
          <a:endParaRPr lang="en-US" sz="2400" kern="1200" dirty="0"/>
        </a:p>
      </dsp:txBody>
      <dsp:txXfrm>
        <a:off x="45663" y="1558283"/>
        <a:ext cx="6528929" cy="844088"/>
      </dsp:txXfrm>
    </dsp:sp>
    <dsp:sp modelId="{614AB05E-1988-9241-8D37-669CE7137A51}">
      <dsp:nvSpPr>
        <dsp:cNvPr id="0" name=""/>
        <dsp:cNvSpPr/>
      </dsp:nvSpPr>
      <dsp:spPr>
        <a:xfrm>
          <a:off x="0" y="2517155"/>
          <a:ext cx="6620255" cy="935414"/>
        </a:xfrm>
        <a:prstGeom prst="roundRect">
          <a:avLst/>
        </a:prstGeom>
        <a:solidFill>
          <a:schemeClr val="accent5">
            <a:hueOff val="5583601"/>
            <a:satOff val="598"/>
            <a:lumOff val="-115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400" kern="1200"/>
            <a:t>Nur die Hauptdiagnose (Konsultationsanlass) muss kodiert werden</a:t>
          </a:r>
          <a:endParaRPr lang="en-US" sz="2400" kern="1200"/>
        </a:p>
      </dsp:txBody>
      <dsp:txXfrm>
        <a:off x="45663" y="2562818"/>
        <a:ext cx="6528929" cy="844088"/>
      </dsp:txXfrm>
    </dsp:sp>
    <dsp:sp modelId="{78EA337D-1E0D-C14F-B992-FE4B727C57FA}">
      <dsp:nvSpPr>
        <dsp:cNvPr id="0" name=""/>
        <dsp:cNvSpPr/>
      </dsp:nvSpPr>
      <dsp:spPr>
        <a:xfrm>
          <a:off x="0" y="3521691"/>
          <a:ext cx="6620255" cy="935414"/>
        </a:xfrm>
        <a:prstGeom prst="roundRect">
          <a:avLst/>
        </a:prstGeom>
        <a:solidFill>
          <a:schemeClr val="accent5">
            <a:hueOff val="8375402"/>
            <a:satOff val="897"/>
            <a:lumOff val="-172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400" kern="1200"/>
            <a:t>Die verpflichtende Übermittlung der Diagnosen beginnt mit Q3/26 also am 1.7.2026 </a:t>
          </a:r>
          <a:endParaRPr lang="en-US" sz="2400" kern="1200"/>
        </a:p>
      </dsp:txBody>
      <dsp:txXfrm>
        <a:off x="45663" y="3567354"/>
        <a:ext cx="6528929" cy="844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2D4E3-FD71-F941-85FD-09EDE2F3AD0C}">
      <dsp:nvSpPr>
        <dsp:cNvPr id="0" name=""/>
        <dsp:cNvSpPr/>
      </dsp:nvSpPr>
      <dsp:spPr>
        <a:xfrm>
          <a:off x="0" y="1986"/>
          <a:ext cx="11155680" cy="623610"/>
        </a:xfrm>
        <a:prstGeom prst="round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600" b="1" kern="1200"/>
            <a:t>Kassenärzte</a:t>
          </a:r>
          <a:endParaRPr lang="en-US" sz="1600" kern="1200"/>
        </a:p>
      </dsp:txBody>
      <dsp:txXfrm>
        <a:off x="30442" y="32428"/>
        <a:ext cx="11094796" cy="562726"/>
      </dsp:txXfrm>
    </dsp:sp>
    <dsp:sp modelId="{34BE7819-F655-4643-A847-49CF1AF1614E}">
      <dsp:nvSpPr>
        <dsp:cNvPr id="0" name=""/>
        <dsp:cNvSpPr/>
      </dsp:nvSpPr>
      <dsp:spPr>
        <a:xfrm>
          <a:off x="0" y="671676"/>
          <a:ext cx="11155680" cy="623610"/>
        </a:xfrm>
        <a:prstGeom prst="roundRect">
          <a:avLst/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600" kern="1200" dirty="0"/>
            <a:t>Fristaufschiebung  für Übermittlung von kodierten Diagnosen gilt für Kassenärzte und Wahlärzte, die nicht unter die Ausnahmeregeleung fallen</a:t>
          </a:r>
          <a:endParaRPr lang="en-US" sz="1600" kern="1200" dirty="0"/>
        </a:p>
      </dsp:txBody>
      <dsp:txXfrm>
        <a:off x="30442" y="702118"/>
        <a:ext cx="11094796" cy="562726"/>
      </dsp:txXfrm>
    </dsp:sp>
    <dsp:sp modelId="{3C4AC934-142B-6A45-B429-EBBD85F2449D}">
      <dsp:nvSpPr>
        <dsp:cNvPr id="0" name=""/>
        <dsp:cNvSpPr/>
      </dsp:nvSpPr>
      <dsp:spPr>
        <a:xfrm>
          <a:off x="0" y="1341366"/>
          <a:ext cx="11155680" cy="623610"/>
        </a:xfrm>
        <a:prstGeom prst="round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600" b="1" kern="1200"/>
            <a:t>Primärversorgungseinrichtungen</a:t>
          </a:r>
          <a:endParaRPr lang="en-US" sz="1600" kern="1200"/>
        </a:p>
      </dsp:txBody>
      <dsp:txXfrm>
        <a:off x="30442" y="1371808"/>
        <a:ext cx="11094796" cy="562726"/>
      </dsp:txXfrm>
    </dsp:sp>
    <dsp:sp modelId="{A84CAEA8-DF9F-5244-BBC4-6619352707BA}">
      <dsp:nvSpPr>
        <dsp:cNvPr id="0" name=""/>
        <dsp:cNvSpPr/>
      </dsp:nvSpPr>
      <dsp:spPr>
        <a:xfrm>
          <a:off x="0" y="2011056"/>
          <a:ext cx="11155680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600" kern="1200" dirty="0"/>
            <a:t>Kodierungspflicht für Primärversorgungszentren bleibt bestehen. (Alle Diagnosen müssen kodiert werden). Ob die Codierung mit ICD-10 auch auf 1.7. aufgeschoben ist, ist noch in Abklärung.</a:t>
          </a:r>
          <a:endParaRPr lang="en-US" sz="1600" kern="1200" dirty="0"/>
        </a:p>
      </dsp:txBody>
      <dsp:txXfrm>
        <a:off x="30442" y="2041498"/>
        <a:ext cx="11094796" cy="562726"/>
      </dsp:txXfrm>
    </dsp:sp>
    <dsp:sp modelId="{F3A8E901-A13A-BC49-B2A4-33CBB197375D}">
      <dsp:nvSpPr>
        <dsp:cNvPr id="0" name=""/>
        <dsp:cNvSpPr/>
      </dsp:nvSpPr>
      <dsp:spPr>
        <a:xfrm>
          <a:off x="0" y="2680746"/>
          <a:ext cx="11155680" cy="623610"/>
        </a:xfrm>
        <a:prstGeom prst="round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600" b="1" kern="1200"/>
            <a:t>Wahlärzte</a:t>
          </a:r>
          <a:endParaRPr lang="en-US" sz="1600" kern="1200"/>
        </a:p>
      </dsp:txBody>
      <dsp:txXfrm>
        <a:off x="30442" y="2711188"/>
        <a:ext cx="11094796" cy="562726"/>
      </dsp:txXfrm>
    </dsp:sp>
    <dsp:sp modelId="{195B6E21-765B-D54D-825F-268F06B16679}">
      <dsp:nvSpPr>
        <dsp:cNvPr id="0" name=""/>
        <dsp:cNvSpPr/>
      </dsp:nvSpPr>
      <dsp:spPr>
        <a:xfrm>
          <a:off x="0" y="3350436"/>
          <a:ext cx="11155680" cy="62361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600" kern="1200" dirty="0"/>
            <a:t>Für Wahlärzte gibt es zusätzlich ab 1.1.2026 die verpflichtende Teilnahme an e-Wahlpartner (Übermittlung von Leistungen und Diagnosen zu Patientenkontakten, neuer Leistungskatalog mit HONO-ID Verknüpfung, neue e-Card Schnittstelle)</a:t>
          </a:r>
          <a:endParaRPr lang="en-US" sz="1600" kern="1200" dirty="0"/>
        </a:p>
      </dsp:txBody>
      <dsp:txXfrm>
        <a:off x="30442" y="3380878"/>
        <a:ext cx="11094796" cy="562726"/>
      </dsp:txXfrm>
    </dsp:sp>
    <dsp:sp modelId="{7B51FC79-54C8-A74C-9C3B-5F15B77EE45A}">
      <dsp:nvSpPr>
        <dsp:cNvPr id="0" name=""/>
        <dsp:cNvSpPr/>
      </dsp:nvSpPr>
      <dsp:spPr>
        <a:xfrm>
          <a:off x="0" y="4020126"/>
          <a:ext cx="11155680" cy="623610"/>
        </a:xfrm>
        <a:prstGeom prst="round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600" kern="1200" dirty="0"/>
            <a:t>Da der endgültige Leistungskatalog erst am 15.12.2025 veröffenlicht wird, gibt es hierzu ein separates Webinar, der Termin wird noch bekanntgegeben</a:t>
          </a:r>
          <a:endParaRPr lang="en-US" sz="1600" kern="1200" dirty="0"/>
        </a:p>
      </dsp:txBody>
      <dsp:txXfrm>
        <a:off x="30442" y="4050568"/>
        <a:ext cx="11094796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EE773-C775-0749-85FF-56F4DC7C1F79}">
      <dsp:nvSpPr>
        <dsp:cNvPr id="0" name=""/>
        <dsp:cNvSpPr/>
      </dsp:nvSpPr>
      <dsp:spPr>
        <a:xfrm>
          <a:off x="0" y="348326"/>
          <a:ext cx="1115695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903" tIns="229108" rIns="86590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T" sz="1100" kern="1200" dirty="0"/>
            <a:t>Für Primärversorgungseinrichtungen aktuell verpflichtend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S</a:t>
          </a:r>
          <a:r>
            <a:rPr lang="en-AT" sz="1100" kern="1200"/>
            <a:t>ehr grob strukturiert, ermöglicht keine ausreichende Diagnosegenauigkeit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T" sz="1100" kern="1200"/>
            <a:t>Wird mit Kassenabrechnung übermittelt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T" sz="1100" kern="1200" dirty="0"/>
            <a:t>Wird abgelöst durch eine SNOMED-CT basierte Referenzterminologie (entwickelt von der ÖGAM) </a:t>
          </a:r>
          <a:endParaRPr lang="en-US" sz="1100" kern="1200" dirty="0"/>
        </a:p>
      </dsp:txBody>
      <dsp:txXfrm>
        <a:off x="0" y="348326"/>
        <a:ext cx="11156950" cy="987525"/>
      </dsp:txXfrm>
    </dsp:sp>
    <dsp:sp modelId="{251FC34F-573C-7041-A3A8-18BF6D1EB581}">
      <dsp:nvSpPr>
        <dsp:cNvPr id="0" name=""/>
        <dsp:cNvSpPr/>
      </dsp:nvSpPr>
      <dsp:spPr>
        <a:xfrm>
          <a:off x="557847" y="185966"/>
          <a:ext cx="7809865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194" tIns="0" rIns="29519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100" b="1" kern="1200"/>
            <a:t>ICPC2 (International Classification of Primary Care)</a:t>
          </a:r>
          <a:endParaRPr lang="en-US" sz="1100" kern="1200"/>
        </a:p>
      </dsp:txBody>
      <dsp:txXfrm>
        <a:off x="573699" y="201818"/>
        <a:ext cx="7778161" cy="293016"/>
      </dsp:txXfrm>
    </dsp:sp>
    <dsp:sp modelId="{DEA4891D-A85F-DE46-8CC6-487C196762EF}">
      <dsp:nvSpPr>
        <dsp:cNvPr id="0" name=""/>
        <dsp:cNvSpPr/>
      </dsp:nvSpPr>
      <dsp:spPr>
        <a:xfrm>
          <a:off x="0" y="1557611"/>
          <a:ext cx="11156950" cy="987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5184504"/>
              <a:satOff val="-10204"/>
              <a:lumOff val="6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903" tIns="229108" rIns="86590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E</a:t>
          </a:r>
          <a:r>
            <a:rPr lang="en-AT" sz="1100" kern="1200" dirty="0"/>
            <a:t>ine der umfassendsten medizinischen Terminologien medizinischer Begriffe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T" sz="1100" kern="1200" dirty="0"/>
            <a:t>Kodierservice beinhaltet Mapping zu ICD-10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T" sz="1100" kern="1200" dirty="0"/>
            <a:t>Lizenzpflichtig, Österreich ist seit 2018 im Besitz einer “Republikslizenz”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https://browser.ihtsdotools.org/?perspective=full&amp;conceptId1=404684003&amp;edition=MAIN/SNOMEDCT-AT/2025-11-15&amp;release=&amp;languages=de,en</a:t>
          </a:r>
          <a:endParaRPr lang="en-US" sz="1100" kern="1200"/>
        </a:p>
      </dsp:txBody>
      <dsp:txXfrm>
        <a:off x="0" y="1557611"/>
        <a:ext cx="11156950" cy="987525"/>
      </dsp:txXfrm>
    </dsp:sp>
    <dsp:sp modelId="{1578D3FC-DF72-D640-84EA-21EAEF40F1E8}">
      <dsp:nvSpPr>
        <dsp:cNvPr id="0" name=""/>
        <dsp:cNvSpPr/>
      </dsp:nvSpPr>
      <dsp:spPr>
        <a:xfrm>
          <a:off x="557847" y="1395251"/>
          <a:ext cx="7809865" cy="324720"/>
        </a:xfrm>
        <a:prstGeom prst="roundRect">
          <a:avLst/>
        </a:prstGeom>
        <a:solidFill>
          <a:schemeClr val="accent2">
            <a:hueOff val="-5184504"/>
            <a:satOff val="-10204"/>
            <a:lumOff val="63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194" tIns="0" rIns="29519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100" b="1" kern="1200"/>
            <a:t>SNOMED-CT (Systematized Nomenclature of Medicine Clinical Terms)</a:t>
          </a:r>
          <a:endParaRPr lang="en-US" sz="1100" kern="1200"/>
        </a:p>
      </dsp:txBody>
      <dsp:txXfrm>
        <a:off x="573699" y="1411103"/>
        <a:ext cx="7778161" cy="293016"/>
      </dsp:txXfrm>
    </dsp:sp>
    <dsp:sp modelId="{C305C53C-CA8F-9E4C-A763-80278248CA41}">
      <dsp:nvSpPr>
        <dsp:cNvPr id="0" name=""/>
        <dsp:cNvSpPr/>
      </dsp:nvSpPr>
      <dsp:spPr>
        <a:xfrm>
          <a:off x="0" y="2766896"/>
          <a:ext cx="11156950" cy="814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10369007"/>
              <a:satOff val="-20408"/>
              <a:lumOff val="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903" tIns="229108" rIns="865903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T" sz="1100" kern="1200"/>
            <a:t>WHO-Katalog mit nationalen Erweiterungen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T" sz="1100" kern="1200" dirty="0"/>
            <a:t>Wird in der Krankenhaus und Kassenabrechnung intramural verwendet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T" sz="1100" kern="1200"/>
            <a:t>Wurde Januar 22 von ICD-11 abgelöst</a:t>
          </a:r>
          <a:endParaRPr lang="en-US" sz="1100" kern="1200"/>
        </a:p>
      </dsp:txBody>
      <dsp:txXfrm>
        <a:off x="0" y="2766896"/>
        <a:ext cx="11156950" cy="814274"/>
      </dsp:txXfrm>
    </dsp:sp>
    <dsp:sp modelId="{F045C92F-C23B-4B4E-ABA2-0A3C24718DC3}">
      <dsp:nvSpPr>
        <dsp:cNvPr id="0" name=""/>
        <dsp:cNvSpPr/>
      </dsp:nvSpPr>
      <dsp:spPr>
        <a:xfrm>
          <a:off x="557847" y="2604536"/>
          <a:ext cx="7809865" cy="324720"/>
        </a:xfrm>
        <a:prstGeom prst="roundRect">
          <a:avLst/>
        </a:prstGeom>
        <a:solidFill>
          <a:schemeClr val="accent2">
            <a:hueOff val="-10369007"/>
            <a:satOff val="-20408"/>
            <a:lumOff val="1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194" tIns="0" rIns="295194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100" b="1" kern="1200"/>
            <a:t>ICD-10 (International Statistical Classification of Diseases and Related Health Problems)</a:t>
          </a:r>
          <a:endParaRPr lang="en-US" sz="1100" kern="1200"/>
        </a:p>
      </dsp:txBody>
      <dsp:txXfrm>
        <a:off x="573699" y="2620388"/>
        <a:ext cx="7778161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32DEF-2C26-7149-BFDE-F4DC4963D760}">
      <dsp:nvSpPr>
        <dsp:cNvPr id="0" name=""/>
        <dsp:cNvSpPr/>
      </dsp:nvSpPr>
      <dsp:spPr>
        <a:xfrm>
          <a:off x="0" y="4047305"/>
          <a:ext cx="6620255" cy="13284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900" kern="1200" dirty="0"/>
            <a:t>Wurde keine Diagnose eingegeben und die Einstellung “Übernahme von Dauerdiagnosen in die Abrechnung” ist gesetzt, dann wird die erste kodierte Dauerdiagnose als Hauptdiagnose übernommen.</a:t>
          </a:r>
          <a:endParaRPr lang="en-US" sz="1900" kern="1200" dirty="0"/>
        </a:p>
      </dsp:txBody>
      <dsp:txXfrm>
        <a:off x="0" y="4047305"/>
        <a:ext cx="6620255" cy="1328416"/>
      </dsp:txXfrm>
    </dsp:sp>
    <dsp:sp modelId="{3E848802-67B9-B540-9392-659D112A77D4}">
      <dsp:nvSpPr>
        <dsp:cNvPr id="0" name=""/>
        <dsp:cNvSpPr/>
      </dsp:nvSpPr>
      <dsp:spPr>
        <a:xfrm rot="10800000">
          <a:off x="0" y="2024127"/>
          <a:ext cx="6620255" cy="204310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1900" kern="1200" dirty="0"/>
            <a:t>Wenn mehr als eine Diagnose kodiert ist, gilt die erste als Hauptdiagnose, es sei denn es ist bei einer anderen Diagnose der Haken Hauptdiagnose gesetzt.</a:t>
          </a:r>
          <a:endParaRPr lang="en-US" sz="1900" kern="1200" dirty="0"/>
        </a:p>
      </dsp:txBody>
      <dsp:txXfrm rot="10800000">
        <a:off x="0" y="2024127"/>
        <a:ext cx="6620255" cy="1327547"/>
      </dsp:txXfrm>
    </dsp:sp>
    <dsp:sp modelId="{A1A0B69D-7550-CC4E-A4BE-F32444D76D7B}">
      <dsp:nvSpPr>
        <dsp:cNvPr id="0" name=""/>
        <dsp:cNvSpPr/>
      </dsp:nvSpPr>
      <dsp:spPr>
        <a:xfrm rot="10800000">
          <a:off x="0" y="950"/>
          <a:ext cx="6620255" cy="204310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</a:t>
          </a:r>
          <a:r>
            <a:rPr lang="en-AT" sz="1900" kern="1200"/>
            <a:t>ie Hauptdiagnose muss kodiert sein</a:t>
          </a:r>
          <a:endParaRPr lang="en-US" sz="1900" kern="1200"/>
        </a:p>
      </dsp:txBody>
      <dsp:txXfrm rot="10800000">
        <a:off x="0" y="950"/>
        <a:ext cx="6620255" cy="1327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A0944-ADCA-A049-BBD0-A1A008BDE487}">
      <dsp:nvSpPr>
        <dsp:cNvPr id="0" name=""/>
        <dsp:cNvSpPr/>
      </dsp:nvSpPr>
      <dsp:spPr>
        <a:xfrm>
          <a:off x="0" y="0"/>
          <a:ext cx="748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4132B-AE79-FC4B-9CAF-B771913E117B}">
      <dsp:nvSpPr>
        <dsp:cNvPr id="0" name=""/>
        <dsp:cNvSpPr/>
      </dsp:nvSpPr>
      <dsp:spPr>
        <a:xfrm>
          <a:off x="0" y="0"/>
          <a:ext cx="7488936" cy="130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600" b="1" kern="1200"/>
            <a:t>Kassenärzte/Wahlärzte die minimal kodieren möchten (nur die vorgeschriebene Hauptdiagnose):</a:t>
          </a:r>
          <a:endParaRPr lang="en-US" sz="2600" kern="1200"/>
        </a:p>
      </dsp:txBody>
      <dsp:txXfrm>
        <a:off x="0" y="0"/>
        <a:ext cx="7488936" cy="1309877"/>
      </dsp:txXfrm>
    </dsp:sp>
    <dsp:sp modelId="{6325EFFD-C72D-2E4D-BA2B-9EE1A73370F4}">
      <dsp:nvSpPr>
        <dsp:cNvPr id="0" name=""/>
        <dsp:cNvSpPr/>
      </dsp:nvSpPr>
      <dsp:spPr>
        <a:xfrm>
          <a:off x="0" y="1309877"/>
          <a:ext cx="748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B20AF-4C3E-8A48-B003-D42927B40A0F}">
      <dsp:nvSpPr>
        <dsp:cNvPr id="0" name=""/>
        <dsp:cNvSpPr/>
      </dsp:nvSpPr>
      <dsp:spPr>
        <a:xfrm>
          <a:off x="0" y="1309877"/>
          <a:ext cx="7488936" cy="130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600" kern="1200" dirty="0"/>
            <a:t>Wochenende vom 12.12-14.12 an alle Kunden, deren Server eingeschaltet ist. Es kann ab 15.12.205 kodiert werden</a:t>
          </a:r>
          <a:endParaRPr lang="en-US" sz="2600" kern="1200" dirty="0"/>
        </a:p>
      </dsp:txBody>
      <dsp:txXfrm>
        <a:off x="0" y="1309877"/>
        <a:ext cx="7488936" cy="1309877"/>
      </dsp:txXfrm>
    </dsp:sp>
    <dsp:sp modelId="{AF6B16BC-4655-BB44-8D25-2FEE445AC88B}">
      <dsp:nvSpPr>
        <dsp:cNvPr id="0" name=""/>
        <dsp:cNvSpPr/>
      </dsp:nvSpPr>
      <dsp:spPr>
        <a:xfrm>
          <a:off x="0" y="2619755"/>
          <a:ext cx="748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0D94D-D00E-E249-8304-8D89537418D9}">
      <dsp:nvSpPr>
        <dsp:cNvPr id="0" name=""/>
        <dsp:cNvSpPr/>
      </dsp:nvSpPr>
      <dsp:spPr>
        <a:xfrm>
          <a:off x="0" y="2619755"/>
          <a:ext cx="7488936" cy="130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600" b="1" kern="1200" dirty="0"/>
            <a:t>Kassenärzte die mit der Kodierung aller Diagnosen starten möchten (Nachkodierung bestellt).</a:t>
          </a:r>
          <a:endParaRPr lang="en-US" sz="2600" kern="1200" dirty="0"/>
        </a:p>
      </dsp:txBody>
      <dsp:txXfrm>
        <a:off x="0" y="2619755"/>
        <a:ext cx="7488936" cy="1309877"/>
      </dsp:txXfrm>
    </dsp:sp>
    <dsp:sp modelId="{079C05B6-40A6-3742-AAF6-FB05CE5C1F61}">
      <dsp:nvSpPr>
        <dsp:cNvPr id="0" name=""/>
        <dsp:cNvSpPr/>
      </dsp:nvSpPr>
      <dsp:spPr>
        <a:xfrm>
          <a:off x="0" y="3929634"/>
          <a:ext cx="7488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35B8E-F6F5-2142-8449-93B7CA7CDA0F}">
      <dsp:nvSpPr>
        <dsp:cNvPr id="0" name=""/>
        <dsp:cNvSpPr/>
      </dsp:nvSpPr>
      <dsp:spPr>
        <a:xfrm>
          <a:off x="0" y="3929633"/>
          <a:ext cx="7488936" cy="1309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T" sz="2600" kern="1200" dirty="0"/>
            <a:t>Wir werden in Zusammenhang mit Ihnen die Nachkodierung vornehmen und einen individuellen Starttermin vereinbaren.</a:t>
          </a:r>
          <a:endParaRPr lang="en-US" sz="2600" kern="1200" dirty="0"/>
        </a:p>
      </dsp:txBody>
      <dsp:txXfrm>
        <a:off x="0" y="3929633"/>
        <a:ext cx="7488936" cy="1309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9C4D9-A244-0C41-859E-A3EC01C42FB4}" type="datetimeFigureOut">
              <a:rPr lang="en-AT" smtClean="0"/>
              <a:t>09.12.25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54EC2-3CC6-C84D-8AEF-702AB299EEB7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7133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54EC2-3CC6-C84D-8AEF-702AB299EEB7}" type="slidenum">
              <a:rPr lang="en-AT" smtClean="0"/>
              <a:t>10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1744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54EC2-3CC6-C84D-8AEF-702AB299EEB7}" type="slidenum">
              <a:rPr lang="en-AT" smtClean="0"/>
              <a:t>16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264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30957-63D5-4DE3-2727-29FB0B32F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9FA9D7-7F6A-FCD9-2082-92214EFB1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43939-1158-EB75-59D1-5FF236C61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6A2E5-97D6-7464-1A48-E26E6E5EA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54EC2-3CC6-C84D-8AEF-702AB299EEB7}" type="slidenum">
              <a:rPr lang="en-AT" smtClean="0"/>
              <a:t>17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8800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26DD1-FD38-F794-8FBC-30039D4E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80EA03-9B19-62A0-927A-8716C96B6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4ECF5-2DD7-5621-0C52-9FE8D8409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CDFBA-5B53-9873-8760-B1AA4040B0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54EC2-3CC6-C84D-8AEF-702AB299EEB7}" type="slidenum">
              <a:rPr lang="en-AT" smtClean="0"/>
              <a:t>18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5643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54EC2-3CC6-C84D-8AEF-702AB299EEB7}" type="slidenum">
              <a:rPr lang="en-AT" smtClean="0"/>
              <a:t>23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4833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8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3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1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8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4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12/9/25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12/9/25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9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96340-7607-695F-3282-0FBFE78E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3397649" cy="3303764"/>
          </a:xfrm>
        </p:spPr>
        <p:txBody>
          <a:bodyPr anchor="t">
            <a:normAutofit/>
          </a:bodyPr>
          <a:lstStyle/>
          <a:p>
            <a:r>
              <a:rPr lang="en-AT" sz="2600"/>
              <a:t>Diagnosekodierung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95C90-A300-8496-0ED3-04BD7CA92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354633"/>
            <a:ext cx="3397649" cy="1706533"/>
          </a:xfrm>
        </p:spPr>
        <p:txBody>
          <a:bodyPr anchor="t">
            <a:normAutofit/>
          </a:bodyPr>
          <a:lstStyle/>
          <a:p>
            <a:r>
              <a:rPr lang="en-AT"/>
              <a:t>Änderungen ab 1.1.2026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94154CD6-2649-A770-D42A-6F801639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045" y="1328920"/>
            <a:ext cx="5547090" cy="13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5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09D48-4396-5F2F-4C91-BE84E843F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D279-DBAC-5F71-F48C-4D25C921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1155680" cy="678942"/>
          </a:xfrm>
        </p:spPr>
        <p:txBody>
          <a:bodyPr>
            <a:normAutofit/>
          </a:bodyPr>
          <a:lstStyle/>
          <a:p>
            <a:r>
              <a:rPr lang="en-AT" sz="2800" dirty="0"/>
              <a:t>Übermittlung der Diagnosen in der Kassenabrechnung (DVP)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A682-F95E-F709-4CDD-F7AAACDC8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28801"/>
            <a:ext cx="11155680" cy="45171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err="1">
                <a:effectLst/>
                <a:latin typeface="Arial" panose="020B0604020202020204" pitchFamily="34" charset="0"/>
              </a:rPr>
              <a:t>Änderungen</a:t>
            </a:r>
            <a:r>
              <a:rPr lang="en-GB" b="1" dirty="0"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durch</a:t>
            </a:r>
            <a:r>
              <a:rPr lang="en-GB" b="1" dirty="0">
                <a:effectLst/>
                <a:latin typeface="Arial" panose="020B0604020202020204" pitchFamily="34" charset="0"/>
              </a:rPr>
              <a:t> das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Bundesgesetz</a:t>
            </a:r>
            <a:r>
              <a:rPr lang="en-GB" b="1" dirty="0"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über</a:t>
            </a:r>
            <a:r>
              <a:rPr lang="en-GB" b="1" dirty="0">
                <a:effectLst/>
                <a:latin typeface="Arial" panose="020B0604020202020204" pitchFamily="34" charset="0"/>
              </a:rPr>
              <a:t> die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Dokumentation</a:t>
            </a:r>
            <a:r>
              <a:rPr lang="en-GB" b="1" dirty="0"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im</a:t>
            </a:r>
            <a:r>
              <a:rPr lang="en-GB" b="1" dirty="0"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Gesundheitswesen</a:t>
            </a:r>
            <a:r>
              <a:rPr lang="en-GB" b="1" dirty="0">
                <a:effectLst/>
                <a:latin typeface="Arial" panose="020B0604020202020204" pitchFamily="34" charset="0"/>
              </a:rPr>
              <a:t> 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</a:rPr>
              <a:t>Ab 01.01.2026 muss gem. </a:t>
            </a:r>
            <a:r>
              <a:rPr lang="en-GB" dirty="0" err="1">
                <a:effectLst/>
                <a:latin typeface="Arial" panose="020B0604020202020204" pitchFamily="34" charset="0"/>
              </a:rPr>
              <a:t>Bundesgesetz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über</a:t>
            </a:r>
            <a:r>
              <a:rPr lang="en-GB" dirty="0">
                <a:effectLst/>
                <a:latin typeface="Arial" panose="020B0604020202020204" pitchFamily="34" charset="0"/>
              </a:rPr>
              <a:t> die </a:t>
            </a:r>
            <a:r>
              <a:rPr lang="en-GB" dirty="0" err="1">
                <a:effectLst/>
                <a:latin typeface="Arial" panose="020B0604020202020204" pitchFamily="34" charset="0"/>
              </a:rPr>
              <a:t>Dokumentation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im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Gesundheitswesen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bei</a:t>
            </a:r>
            <a:r>
              <a:rPr lang="en-GB" dirty="0">
                <a:effectLst/>
                <a:latin typeface="Arial" panose="020B0604020202020204" pitchFamily="34" charset="0"/>
              </a:rPr>
              <a:t> je-</a:t>
            </a:r>
            <a:r>
              <a:rPr lang="en-GB" dirty="0" err="1">
                <a:effectLst/>
                <a:latin typeface="Arial" panose="020B0604020202020204" pitchFamily="34" charset="0"/>
              </a:rPr>
              <a:t>dem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Patientenkontakt</a:t>
            </a:r>
            <a:r>
              <a:rPr lang="en-GB" dirty="0">
                <a:effectLst/>
                <a:latin typeface="Arial" panose="020B0604020202020204" pitchFamily="34" charset="0"/>
              </a:rPr>
              <a:t> (</a:t>
            </a:r>
            <a:r>
              <a:rPr lang="en-GB" dirty="0" err="1">
                <a:effectLst/>
                <a:latin typeface="Arial" panose="020B0604020202020204" pitchFamily="34" charset="0"/>
              </a:rPr>
              <a:t>persönlich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oder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indirekt</a:t>
            </a:r>
            <a:r>
              <a:rPr lang="en-GB" dirty="0">
                <a:effectLst/>
                <a:latin typeface="Arial" panose="020B0604020202020204" pitchFamily="34" charset="0"/>
              </a:rPr>
              <a:t>) </a:t>
            </a:r>
            <a:r>
              <a:rPr lang="en-GB" dirty="0" err="1">
                <a:effectLst/>
                <a:latin typeface="Arial" panose="020B0604020202020204" pitchFamily="34" charset="0"/>
              </a:rPr>
              <a:t>mindestens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eine</a:t>
            </a:r>
            <a:r>
              <a:rPr lang="en-GB" dirty="0">
                <a:effectLst/>
                <a:latin typeface="Arial" panose="020B0604020202020204" pitchFamily="34" charset="0"/>
              </a:rPr>
              <a:t> ICD-10 </a:t>
            </a:r>
            <a:r>
              <a:rPr lang="en-GB" dirty="0" err="1">
                <a:effectLst/>
                <a:latin typeface="Arial" panose="020B0604020202020204" pitchFamily="34" charset="0"/>
              </a:rPr>
              <a:t>codierte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Hauptdiagnose</a:t>
            </a:r>
            <a:r>
              <a:rPr lang="en-GB" dirty="0">
                <a:effectLst/>
                <a:latin typeface="Arial" panose="020B0604020202020204" pitchFamily="34" charset="0"/>
              </a:rPr>
              <a:t> für den </a:t>
            </a:r>
            <a:r>
              <a:rPr lang="en-GB" dirty="0" err="1">
                <a:effectLst/>
                <a:latin typeface="Arial" panose="020B0604020202020204" pitchFamily="34" charset="0"/>
              </a:rPr>
              <a:t>Anlassfall</a:t>
            </a:r>
            <a:r>
              <a:rPr lang="en-GB" dirty="0">
                <a:effectLst/>
                <a:latin typeface="Arial" panose="020B0604020202020204" pitchFamily="34" charset="0"/>
              </a:rPr>
              <a:t> des </a:t>
            </a:r>
            <a:r>
              <a:rPr lang="en-GB" dirty="0" err="1">
                <a:effectLst/>
                <a:latin typeface="Arial" panose="020B0604020202020204" pitchFamily="34" charset="0"/>
              </a:rPr>
              <a:t>Kontaktes</a:t>
            </a:r>
            <a:r>
              <a:rPr lang="en-GB" dirty="0">
                <a:effectLst/>
                <a:latin typeface="Arial" panose="020B0604020202020204" pitchFamily="34" charset="0"/>
              </a:rPr>
              <a:t> (=Datum der </a:t>
            </a:r>
            <a:r>
              <a:rPr lang="en-GB" dirty="0" err="1">
                <a:effectLst/>
                <a:latin typeface="Arial" panose="020B0604020202020204" pitchFamily="34" charset="0"/>
              </a:rPr>
              <a:t>Leistung</a:t>
            </a:r>
            <a:r>
              <a:rPr lang="en-GB" dirty="0">
                <a:effectLst/>
                <a:latin typeface="Arial" panose="020B0604020202020204" pitchFamily="34" charset="0"/>
              </a:rPr>
              <a:t>) </a:t>
            </a:r>
            <a:r>
              <a:rPr lang="en-GB" dirty="0" err="1">
                <a:effectLst/>
                <a:latin typeface="Arial" panose="020B0604020202020204" pitchFamily="34" charset="0"/>
              </a:rPr>
              <a:t>übermittelt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werden</a:t>
            </a:r>
            <a:r>
              <a:rPr lang="en-GB" dirty="0">
                <a:effectLst/>
                <a:latin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r>
              <a:rPr lang="en-GB" b="1" dirty="0" err="1">
                <a:effectLst/>
                <a:latin typeface="Arial" panose="020B0604020202020204" pitchFamily="34" charset="0"/>
              </a:rPr>
              <a:t>Unterscheidung</a:t>
            </a:r>
            <a:r>
              <a:rPr lang="en-GB" b="1" dirty="0">
                <a:effectLst/>
                <a:latin typeface="Arial" panose="020B0604020202020204" pitchFamily="34" charset="0"/>
              </a:rPr>
              <a:t> Haupt- und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Zusatzdiagnosen</a:t>
            </a:r>
            <a:r>
              <a:rPr lang="en-GB" b="1" dirty="0">
                <a:effectLst/>
                <a:latin typeface="Arial" panose="020B0604020202020204" pitchFamily="34" charset="0"/>
              </a:rPr>
              <a:t> 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r>
              <a:rPr lang="en-GB" dirty="0" err="1">
                <a:effectLst/>
                <a:latin typeface="Arial" panose="020B0604020202020204" pitchFamily="34" charset="0"/>
              </a:rPr>
              <a:t>Diagnosen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müssen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als</a:t>
            </a:r>
            <a:r>
              <a:rPr lang="en-GB" dirty="0">
                <a:effectLst/>
                <a:latin typeface="Arial" panose="020B0604020202020204" pitchFamily="34" charset="0"/>
              </a:rPr>
              <a:t> ICD-10 </a:t>
            </a:r>
            <a:r>
              <a:rPr lang="en-GB" dirty="0" err="1">
                <a:effectLst/>
                <a:latin typeface="Arial" panose="020B0604020202020204" pitchFamily="34" charset="0"/>
              </a:rPr>
              <a:t>codierte</a:t>
            </a:r>
            <a:r>
              <a:rPr lang="en-GB" dirty="0">
                <a:effectLst/>
                <a:latin typeface="Arial" panose="020B0604020202020204" pitchFamily="34" charset="0"/>
              </a:rPr>
              <a:t> Diagnose (DIAKZ 1) </a:t>
            </a:r>
            <a:r>
              <a:rPr lang="en-GB" dirty="0" err="1">
                <a:effectLst/>
                <a:latin typeface="Arial" panose="020B0604020202020204" pitchFamily="34" charset="0"/>
              </a:rPr>
              <a:t>geschickt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werden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Wird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mehr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als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eine</a:t>
            </a:r>
            <a:r>
              <a:rPr lang="en-GB" dirty="0">
                <a:effectLst/>
                <a:latin typeface="Arial" panose="020B0604020202020204" pitchFamily="34" charset="0"/>
              </a:rPr>
              <a:t> Diagnose </a:t>
            </a:r>
            <a:r>
              <a:rPr lang="en-GB" dirty="0" err="1">
                <a:effectLst/>
                <a:latin typeface="Arial" panose="020B0604020202020204" pitchFamily="34" charset="0"/>
              </a:rPr>
              <a:t>übermittelt</a:t>
            </a:r>
            <a:r>
              <a:rPr lang="en-GB" dirty="0">
                <a:effectLst/>
                <a:latin typeface="Arial" panose="020B0604020202020204" pitchFamily="34" charset="0"/>
              </a:rPr>
              <a:t>, muss </a:t>
            </a:r>
            <a:r>
              <a:rPr lang="en-GB" dirty="0" err="1">
                <a:effectLst/>
                <a:latin typeface="Arial" panose="020B0604020202020204" pitchFamily="34" charset="0"/>
              </a:rPr>
              <a:t>eine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Unterscheidung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zwischen</a:t>
            </a:r>
            <a:r>
              <a:rPr lang="en-GB" dirty="0">
                <a:effectLst/>
                <a:latin typeface="Arial" panose="020B0604020202020204" pitchFamily="34" charset="0"/>
              </a:rPr>
              <a:t> Haupt- und </a:t>
            </a:r>
            <a:r>
              <a:rPr lang="en-GB" dirty="0" err="1">
                <a:effectLst/>
                <a:latin typeface="Arial" panose="020B0604020202020204" pitchFamily="34" charset="0"/>
              </a:rPr>
              <a:t>Zusatzdiagnose</a:t>
            </a:r>
            <a:r>
              <a:rPr lang="en-GB" dirty="0">
                <a:effectLst/>
                <a:latin typeface="Arial" panose="020B0604020202020204" pitchFamily="34" charset="0"/>
              </a:rPr>
              <a:t>(n) </a:t>
            </a:r>
            <a:r>
              <a:rPr lang="en-GB" dirty="0" err="1">
                <a:effectLst/>
                <a:latin typeface="Arial" panose="020B0604020202020204" pitchFamily="34" charset="0"/>
              </a:rPr>
              <a:t>getrof</a:t>
            </a:r>
            <a:r>
              <a:rPr lang="en-GB" dirty="0">
                <a:effectLst/>
                <a:latin typeface="Arial" panose="020B0604020202020204" pitchFamily="34" charset="0"/>
              </a:rPr>
              <a:t>-fen </a:t>
            </a:r>
            <a:r>
              <a:rPr lang="en-GB" dirty="0" err="1">
                <a:effectLst/>
                <a:latin typeface="Arial" panose="020B0604020202020204" pitchFamily="34" charset="0"/>
              </a:rPr>
              <a:t>werden</a:t>
            </a:r>
            <a:r>
              <a:rPr lang="en-GB" dirty="0">
                <a:effectLst/>
                <a:latin typeface="Arial" panose="020B0604020202020204" pitchFamily="34" charset="0"/>
              </a:rPr>
              <a:t>. Der in der SART03 für den </a:t>
            </a:r>
            <a:r>
              <a:rPr lang="en-GB" dirty="0" err="1">
                <a:effectLst/>
                <a:latin typeface="Arial" panose="020B0604020202020204" pitchFamily="34" charset="0"/>
              </a:rPr>
              <a:t>Anlassfall</a:t>
            </a:r>
            <a:r>
              <a:rPr lang="en-GB" dirty="0">
                <a:effectLst/>
                <a:latin typeface="Arial" panose="020B0604020202020204" pitchFamily="34" charset="0"/>
              </a:rPr>
              <a:t> des </a:t>
            </a:r>
            <a:r>
              <a:rPr lang="en-GB" dirty="0" err="1">
                <a:effectLst/>
                <a:latin typeface="Arial" panose="020B0604020202020204" pitchFamily="34" charset="0"/>
              </a:rPr>
              <a:t>Kontaktes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als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erster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übermittelter</a:t>
            </a:r>
            <a:r>
              <a:rPr lang="en-GB" dirty="0">
                <a:effectLst/>
                <a:latin typeface="Arial" panose="020B0604020202020204" pitchFamily="34" charset="0"/>
              </a:rPr>
              <a:t> ICD-10-Code pro </a:t>
            </a:r>
            <a:r>
              <a:rPr lang="en-GB" dirty="0" err="1">
                <a:effectLst/>
                <a:latin typeface="Arial" panose="020B0604020202020204" pitchFamily="34" charset="0"/>
              </a:rPr>
              <a:t>Leistungstag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stellt</a:t>
            </a:r>
            <a:r>
              <a:rPr lang="en-GB" dirty="0">
                <a:effectLst/>
                <a:latin typeface="Arial" panose="020B0604020202020204" pitchFamily="34" charset="0"/>
              </a:rPr>
              <a:t> die </a:t>
            </a:r>
            <a:r>
              <a:rPr lang="en-GB" dirty="0" err="1">
                <a:effectLst/>
                <a:latin typeface="Arial" panose="020B0604020202020204" pitchFamily="34" charset="0"/>
              </a:rPr>
              <a:t>Hauptdiagnose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dar</a:t>
            </a:r>
            <a:r>
              <a:rPr lang="en-GB" dirty="0">
                <a:effectLst/>
                <a:latin typeface="Arial" panose="020B0604020202020204" pitchFamily="34" charset="0"/>
              </a:rPr>
              <a:t>. Alle </a:t>
            </a:r>
            <a:r>
              <a:rPr lang="en-GB" dirty="0" err="1">
                <a:effectLst/>
                <a:latin typeface="Arial" panose="020B0604020202020204" pitchFamily="34" charset="0"/>
              </a:rPr>
              <a:t>weiteren</a:t>
            </a:r>
            <a:r>
              <a:rPr lang="en-GB" dirty="0">
                <a:effectLst/>
                <a:latin typeface="Arial" panose="020B0604020202020204" pitchFamily="34" charset="0"/>
              </a:rPr>
              <a:t> in der SART03 für den </a:t>
            </a:r>
            <a:r>
              <a:rPr lang="en-GB" dirty="0" err="1">
                <a:effectLst/>
                <a:latin typeface="Arial" panose="020B0604020202020204" pitchFamily="34" charset="0"/>
              </a:rPr>
              <a:t>Anlassfall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übermittelten</a:t>
            </a:r>
            <a:r>
              <a:rPr lang="en-GB" dirty="0">
                <a:effectLst/>
                <a:latin typeface="Arial" panose="020B0604020202020204" pitchFamily="34" charset="0"/>
              </a:rPr>
              <a:t> ICD-10-Diagnosen </a:t>
            </a:r>
            <a:r>
              <a:rPr lang="en-GB" dirty="0" err="1">
                <a:effectLst/>
                <a:latin typeface="Arial" panose="020B0604020202020204" pitchFamily="34" charset="0"/>
              </a:rPr>
              <a:t>sind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Zusatzdiagnosen</a:t>
            </a:r>
            <a:r>
              <a:rPr lang="en-GB" dirty="0">
                <a:effectLst/>
                <a:latin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r>
              <a:rPr lang="en-GB" b="1" dirty="0" err="1">
                <a:effectLst/>
                <a:latin typeface="Arial" panose="020B0604020202020204" pitchFamily="34" charset="0"/>
              </a:rPr>
              <a:t>Zuordnungsmöglichkeit</a:t>
            </a:r>
            <a:r>
              <a:rPr lang="en-GB" b="1" dirty="0">
                <a:effectLst/>
                <a:latin typeface="Arial" panose="020B0604020202020204" pitchFamily="34" charset="0"/>
              </a:rPr>
              <a:t> von Diagnose(n) und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Leistung</a:t>
            </a:r>
            <a:r>
              <a:rPr lang="en-GB" b="1" dirty="0">
                <a:effectLst/>
                <a:latin typeface="Arial" panose="020B0604020202020204" pitchFamily="34" charset="0"/>
              </a:rPr>
              <a:t>(</a:t>
            </a:r>
            <a:r>
              <a:rPr lang="en-GB" b="1" dirty="0" err="1">
                <a:effectLst/>
                <a:latin typeface="Arial" panose="020B0604020202020204" pitchFamily="34" charset="0"/>
              </a:rPr>
              <a:t>en</a:t>
            </a:r>
            <a:r>
              <a:rPr lang="en-GB" b="1" dirty="0">
                <a:effectLst/>
                <a:latin typeface="Arial" panose="020B0604020202020204" pitchFamily="34" charset="0"/>
              </a:rPr>
              <a:t>)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zu</a:t>
            </a:r>
            <a:r>
              <a:rPr lang="en-GB" b="1" dirty="0"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einem</a:t>
            </a:r>
            <a:r>
              <a:rPr lang="en-GB" b="1" dirty="0"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Patientenkontakt</a:t>
            </a:r>
            <a:r>
              <a:rPr lang="en-GB" b="1" dirty="0">
                <a:effectLst/>
                <a:latin typeface="Arial" panose="020B0604020202020204" pitchFamily="34" charset="0"/>
              </a:rPr>
              <a:t> 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r>
              <a:rPr lang="en-GB" dirty="0">
                <a:effectLst/>
                <a:latin typeface="Arial" panose="020B0604020202020204" pitchFamily="34" charset="0"/>
              </a:rPr>
              <a:t>Um </a:t>
            </a:r>
            <a:r>
              <a:rPr lang="en-GB" dirty="0" err="1">
                <a:effectLst/>
                <a:latin typeface="Arial" panose="020B0604020202020204" pitchFamily="34" charset="0"/>
              </a:rPr>
              <a:t>eine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Zuordnung</a:t>
            </a:r>
            <a:r>
              <a:rPr lang="en-GB" dirty="0">
                <a:effectLst/>
                <a:latin typeface="Arial" panose="020B0604020202020204" pitchFamily="34" charset="0"/>
              </a:rPr>
              <a:t> von Diagnose(n) und </a:t>
            </a:r>
            <a:r>
              <a:rPr lang="en-GB" dirty="0" err="1">
                <a:effectLst/>
                <a:latin typeface="Arial" panose="020B0604020202020204" pitchFamily="34" charset="0"/>
              </a:rPr>
              <a:t>Leistung</a:t>
            </a:r>
            <a:r>
              <a:rPr lang="en-GB" dirty="0">
                <a:effectLst/>
                <a:latin typeface="Arial" panose="020B0604020202020204" pitchFamily="34" charset="0"/>
              </a:rPr>
              <a:t>(</a:t>
            </a:r>
            <a:r>
              <a:rPr lang="en-GB" dirty="0" err="1">
                <a:effectLst/>
                <a:latin typeface="Arial" panose="020B0604020202020204" pitchFamily="34" charset="0"/>
              </a:rPr>
              <a:t>en</a:t>
            </a:r>
            <a:r>
              <a:rPr lang="en-GB" dirty="0">
                <a:effectLst/>
                <a:latin typeface="Arial" panose="020B0604020202020204" pitchFamily="34" charset="0"/>
              </a:rPr>
              <a:t>) </a:t>
            </a:r>
            <a:r>
              <a:rPr lang="en-GB" dirty="0" err="1">
                <a:effectLst/>
                <a:latin typeface="Arial" panose="020B0604020202020204" pitchFamily="34" charset="0"/>
              </a:rPr>
              <a:t>zu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einem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Patientenkontakt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zu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ermöglichen</a:t>
            </a:r>
            <a:r>
              <a:rPr lang="en-GB" dirty="0">
                <a:effectLst/>
                <a:latin typeface="Arial" panose="020B0604020202020204" pitchFamily="34" charset="0"/>
              </a:rPr>
              <a:t>, muss das Datum der Diagnose(n) </a:t>
            </a:r>
            <a:r>
              <a:rPr lang="en-GB" dirty="0" err="1">
                <a:effectLst/>
                <a:latin typeface="Arial" panose="020B0604020202020204" pitchFamily="34" charset="0"/>
              </a:rPr>
              <a:t>mit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jenem</a:t>
            </a:r>
            <a:r>
              <a:rPr lang="en-GB" dirty="0">
                <a:effectLst/>
                <a:latin typeface="Arial" panose="020B0604020202020204" pitchFamily="34" charset="0"/>
              </a:rPr>
              <a:t> der </a:t>
            </a:r>
            <a:r>
              <a:rPr lang="en-GB" dirty="0" err="1">
                <a:effectLst/>
                <a:latin typeface="Arial" panose="020B0604020202020204" pitchFamily="34" charset="0"/>
              </a:rPr>
              <a:t>Leistung</a:t>
            </a:r>
            <a:r>
              <a:rPr lang="en-GB" dirty="0">
                <a:effectLst/>
                <a:latin typeface="Arial" panose="020B0604020202020204" pitchFamily="34" charset="0"/>
              </a:rPr>
              <a:t>(</a:t>
            </a:r>
            <a:r>
              <a:rPr lang="en-GB" dirty="0" err="1">
                <a:effectLst/>
                <a:latin typeface="Arial" panose="020B0604020202020204" pitchFamily="34" charset="0"/>
              </a:rPr>
              <a:t>en</a:t>
            </a:r>
            <a:r>
              <a:rPr lang="en-GB" dirty="0">
                <a:effectLst/>
                <a:latin typeface="Arial" panose="020B0604020202020204" pitchFamily="34" charset="0"/>
              </a:rPr>
              <a:t>) </a:t>
            </a:r>
            <a:r>
              <a:rPr lang="en-GB" dirty="0" err="1">
                <a:effectLst/>
                <a:latin typeface="Arial" panose="020B0604020202020204" pitchFamily="34" charset="0"/>
              </a:rPr>
              <a:t>übereinstimmen</a:t>
            </a:r>
            <a:r>
              <a:rPr lang="en-GB" dirty="0">
                <a:effectLst/>
                <a:latin typeface="Arial" panose="020B0604020202020204" pitchFamily="34" charset="0"/>
              </a:rPr>
              <a:t>. </a:t>
            </a:r>
            <a:r>
              <a:rPr lang="en-GB" dirty="0" err="1">
                <a:effectLst/>
                <a:latin typeface="Arial" panose="020B0604020202020204" pitchFamily="34" charset="0"/>
              </a:rPr>
              <a:t>Weiters</a:t>
            </a:r>
            <a:r>
              <a:rPr lang="en-GB" dirty="0">
                <a:effectLst/>
                <a:latin typeface="Arial" panose="020B0604020202020204" pitchFamily="34" charset="0"/>
              </a:rPr>
              <a:t> muss in der SART03 für den </a:t>
            </a:r>
            <a:r>
              <a:rPr lang="en-GB" dirty="0" err="1">
                <a:effectLst/>
                <a:latin typeface="Arial" panose="020B0604020202020204" pitchFamily="34" charset="0"/>
              </a:rPr>
              <a:t>entsprechenden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Patientenkontakt</a:t>
            </a:r>
            <a:r>
              <a:rPr lang="en-GB" dirty="0">
                <a:effectLst/>
                <a:latin typeface="Arial" panose="020B0604020202020204" pitchFamily="34" charset="0"/>
              </a:rPr>
              <a:t> der </a:t>
            </a:r>
            <a:r>
              <a:rPr lang="en-GB" dirty="0" err="1">
                <a:effectLst/>
                <a:latin typeface="Arial" panose="020B0604020202020204" pitchFamily="34" charset="0"/>
              </a:rPr>
              <a:t>Diagnoseblock</a:t>
            </a:r>
            <a:r>
              <a:rPr lang="en-GB" dirty="0">
                <a:effectLst/>
                <a:latin typeface="Arial" panose="020B0604020202020204" pitchFamily="34" charset="0"/>
              </a:rPr>
              <a:t> „D“ </a:t>
            </a:r>
            <a:r>
              <a:rPr lang="en-GB" dirty="0" err="1">
                <a:effectLst/>
                <a:latin typeface="Arial" panose="020B0604020202020204" pitchFamily="34" charset="0"/>
              </a:rPr>
              <a:t>unmittelbar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dem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Leistungsblock</a:t>
            </a:r>
            <a:r>
              <a:rPr lang="en-GB" dirty="0">
                <a:effectLst/>
                <a:latin typeface="Arial" panose="020B0604020202020204" pitchFamily="34" charset="0"/>
              </a:rPr>
              <a:t> „L“ </a:t>
            </a:r>
            <a:r>
              <a:rPr lang="en-GB" dirty="0" err="1">
                <a:effectLst/>
                <a:latin typeface="Arial" panose="020B0604020202020204" pitchFamily="34" charset="0"/>
              </a:rPr>
              <a:t>folgen</a:t>
            </a:r>
            <a:r>
              <a:rPr lang="en-GB" dirty="0">
                <a:effectLst/>
                <a:latin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r>
              <a:rPr lang="en-GB" b="1" dirty="0">
                <a:effectLst/>
                <a:latin typeface="Arial" panose="020B0604020202020204" pitchFamily="34" charset="0"/>
              </a:rPr>
              <a:t>Neue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Leistungsposition</a:t>
            </a:r>
            <a:r>
              <a:rPr lang="en-GB" b="1" dirty="0">
                <a:effectLst/>
                <a:latin typeface="Arial" panose="020B0604020202020204" pitchFamily="34" charset="0"/>
              </a:rPr>
              <a:t> </a:t>
            </a:r>
            <a:endParaRPr lang="en-GB" dirty="0">
              <a:effectLst/>
              <a:latin typeface="Arial" panose="020B0604020202020204" pitchFamily="34" charset="0"/>
            </a:endParaRPr>
          </a:p>
          <a:p>
            <a:r>
              <a:rPr lang="en-GB" dirty="0" err="1">
                <a:effectLst/>
                <a:latin typeface="Arial" panose="020B0604020202020204" pitchFamily="34" charset="0"/>
              </a:rPr>
              <a:t>Sollte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bei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einem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Patientenkontakt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keine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abrechenbare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Leistung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erbracht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werden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weil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diese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zB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schon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mit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einer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vorher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abgerechneten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Pauschalleistung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abgegolten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wurde</a:t>
            </a:r>
            <a:r>
              <a:rPr lang="en-GB" dirty="0">
                <a:effectLst/>
                <a:latin typeface="Arial" panose="020B0604020202020204" pitchFamily="34" charset="0"/>
              </a:rPr>
              <a:t>, muss der </a:t>
            </a:r>
            <a:r>
              <a:rPr lang="en-GB" dirty="0" err="1">
                <a:effectLst/>
                <a:latin typeface="Arial" panose="020B0604020202020204" pitchFamily="34" charset="0"/>
              </a:rPr>
              <a:t>Kontakt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trotz-dem</a:t>
            </a:r>
            <a:r>
              <a:rPr lang="en-GB" dirty="0">
                <a:effectLst/>
                <a:latin typeface="Arial" panose="020B0604020202020204" pitchFamily="34" charset="0"/>
              </a:rPr>
              <a:t> in Form </a:t>
            </a:r>
            <a:r>
              <a:rPr lang="en-GB" dirty="0" err="1">
                <a:effectLst/>
                <a:latin typeface="Arial" panose="020B0604020202020204" pitchFamily="34" charset="0"/>
              </a:rPr>
              <a:t>eines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Abrechnungsdatensatzes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mit</a:t>
            </a:r>
            <a:r>
              <a:rPr lang="en-GB" dirty="0">
                <a:effectLst/>
                <a:latin typeface="Arial" panose="020B0604020202020204" pitchFamily="34" charset="0"/>
              </a:rPr>
              <a:t> der </a:t>
            </a:r>
            <a:r>
              <a:rPr lang="en-GB" dirty="0" err="1">
                <a:effectLst/>
                <a:latin typeface="Arial" panose="020B0604020202020204" pitchFamily="34" charset="0"/>
              </a:rPr>
              <a:t>Positionsnummer</a:t>
            </a:r>
            <a:r>
              <a:rPr lang="en-GB" dirty="0">
                <a:effectLst/>
                <a:latin typeface="Arial" panose="020B0604020202020204" pitchFamily="34" charset="0"/>
              </a:rPr>
              <a:t> (</a:t>
            </a:r>
            <a:r>
              <a:rPr lang="en-GB" dirty="0" err="1">
                <a:effectLst/>
                <a:latin typeface="Arial" panose="020B0604020202020204" pitchFamily="34" charset="0"/>
              </a:rPr>
              <a:t>Datenblock</a:t>
            </a:r>
            <a:r>
              <a:rPr lang="en-GB" dirty="0">
                <a:effectLst/>
                <a:latin typeface="Arial" panose="020B0604020202020204" pitchFamily="34" charset="0"/>
              </a:rPr>
              <a:t> „L“ Feld „POSNR2“) „PKA“ (</a:t>
            </a:r>
            <a:r>
              <a:rPr lang="en-GB" dirty="0" err="1">
                <a:effectLst/>
                <a:latin typeface="Arial" panose="020B0604020202020204" pitchFamily="34" charset="0"/>
              </a:rPr>
              <a:t>Patientenkontakt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Abrechnung</a:t>
            </a:r>
            <a:r>
              <a:rPr lang="en-GB" dirty="0">
                <a:effectLst/>
                <a:latin typeface="Arial" panose="020B0604020202020204" pitchFamily="34" charset="0"/>
              </a:rPr>
              <a:t>) und mind. </a:t>
            </a:r>
            <a:r>
              <a:rPr lang="en-GB" dirty="0" err="1">
                <a:effectLst/>
                <a:latin typeface="Arial" panose="020B0604020202020204" pitchFamily="34" charset="0"/>
              </a:rPr>
              <a:t>einer</a:t>
            </a:r>
            <a:r>
              <a:rPr lang="en-GB" dirty="0">
                <a:effectLst/>
                <a:latin typeface="Arial" panose="020B0604020202020204" pitchFamily="34" charset="0"/>
              </a:rPr>
              <a:t> ICD-10 </a:t>
            </a:r>
            <a:r>
              <a:rPr lang="en-GB" dirty="0" err="1">
                <a:effectLst/>
                <a:latin typeface="Arial" panose="020B0604020202020204" pitchFamily="34" charset="0"/>
              </a:rPr>
              <a:t>codierten</a:t>
            </a:r>
            <a:r>
              <a:rPr lang="en-GB" dirty="0">
                <a:effectLst/>
                <a:latin typeface="Arial" panose="020B0604020202020204" pitchFamily="34" charset="0"/>
              </a:rPr>
              <a:t> Diagnose </a:t>
            </a:r>
            <a:r>
              <a:rPr lang="en-GB" dirty="0" err="1">
                <a:effectLst/>
                <a:latin typeface="Arial" panose="020B0604020202020204" pitchFamily="34" charset="0"/>
              </a:rPr>
              <a:t>übermittelt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werden</a:t>
            </a:r>
            <a:r>
              <a:rPr lang="en-GB" dirty="0">
                <a:effectLst/>
                <a:latin typeface="Arial" panose="020B0604020202020204" pitchFamily="34" charset="0"/>
              </a:rPr>
              <a:t>. </a:t>
            </a:r>
          </a:p>
          <a:p>
            <a:endParaRPr lang="en-GB" dirty="0">
              <a:effectLst/>
              <a:latin typeface="Arial" panose="020B0604020202020204" pitchFamily="34" charset="0"/>
            </a:endParaRPr>
          </a:p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244229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7AA97-89A7-45C1-B813-BFF6C23D7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49D8A-1D40-B05A-CE9B-EF06951C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179380" cy="3364992"/>
          </a:xfrm>
        </p:spPr>
        <p:txBody>
          <a:bodyPr>
            <a:normAutofit/>
          </a:bodyPr>
          <a:lstStyle/>
          <a:p>
            <a:r>
              <a:rPr lang="en-AT" dirty="0"/>
              <a:t>Regelwerk zur Hauptdiagnosein ArztIS/ET-Med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C4FE1-D370-43A6-96C5-076716BB1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11650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2C1B7E-A716-D2BA-9297-2E0933D24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183155"/>
              </p:ext>
            </p:extLst>
          </p:nvPr>
        </p:nvGraphicFramePr>
        <p:xfrm>
          <a:off x="5065776" y="978408"/>
          <a:ext cx="6620256" cy="537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94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6DB93-E349-9610-47D0-3F70FABAC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62D9-0412-E835-3883-2425350B0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1155680" cy="678942"/>
          </a:xfrm>
        </p:spPr>
        <p:txBody>
          <a:bodyPr>
            <a:normAutofit/>
          </a:bodyPr>
          <a:lstStyle/>
          <a:p>
            <a:r>
              <a:rPr lang="en-AT" sz="2800" dirty="0"/>
              <a:t>Wie kodiere ich in ET-Med?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0AC116C-3CB5-1D03-A1F9-B7EE2AE00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66" y="1657351"/>
            <a:ext cx="7725817" cy="4687888"/>
          </a:xfrm>
        </p:spPr>
      </p:pic>
    </p:spTree>
    <p:extLst>
      <p:ext uri="{BB962C8B-B14F-4D97-AF65-F5344CB8AC3E}">
        <p14:creationId xmlns:p14="http://schemas.microsoft.com/office/powerpoint/2010/main" val="364858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8693-EA6E-6D44-5FD7-3837768E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1155680" cy="678942"/>
          </a:xfrm>
        </p:spPr>
        <p:txBody>
          <a:bodyPr>
            <a:normAutofit/>
          </a:bodyPr>
          <a:lstStyle/>
          <a:p>
            <a:r>
              <a:rPr lang="en-AT" sz="2800" dirty="0"/>
              <a:t>Wie kodiere ich als Kassenarzt oder Wahlarzt in ArztIS?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7B186-A986-B2CB-D0C8-656DE0955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657351"/>
            <a:ext cx="11155680" cy="4688585"/>
          </a:xfrm>
        </p:spPr>
        <p:txBody>
          <a:bodyPr/>
          <a:lstStyle/>
          <a:p>
            <a:r>
              <a:rPr lang="en-AT" dirty="0"/>
              <a:t>Eintragen von Freitextdiagnosen wie bisher</a:t>
            </a:r>
          </a:p>
          <a:p>
            <a:r>
              <a:rPr lang="en-AT" dirty="0"/>
              <a:t>Eintragen von kodierten Diagnosen: Über Diagnoseauswahl: STRG+D oder Nachkodieren</a:t>
            </a:r>
          </a:p>
          <a:p>
            <a:r>
              <a:rPr lang="en-AT" dirty="0"/>
              <a:t>Nachträgliches Kodieren durch Bearbeiten des jeweiligen Diagnoseeintrages.</a:t>
            </a:r>
          </a:p>
          <a:p>
            <a:r>
              <a:rPr lang="en-AT" dirty="0"/>
              <a:t>Nachträgliches Kodieren von gespeicherten Diagnosen durch Eintragen des Codes/Diagnosesuche in den Diagnosestammdaten.</a:t>
            </a:r>
          </a:p>
          <a:p>
            <a:r>
              <a:rPr lang="en-AT" dirty="0"/>
              <a:t>Wiederverordnen: Ausbau der Kodierungspflicht beim Wiederverordnen von Diagnosen oder Eintrag über Kürzel.</a:t>
            </a:r>
          </a:p>
          <a:p>
            <a:r>
              <a:rPr lang="en-AT" dirty="0"/>
              <a:t>Die Kodierung bleibt beim Wiederverordnen oder Eintrag über Kürzel erhalten, wenn vorhanden.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90834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728E9-01D0-4621-B212-C2E151AB1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1A751-DC7B-4E39-29C7-2E26BCE6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1155680" cy="678942"/>
          </a:xfrm>
        </p:spPr>
        <p:txBody>
          <a:bodyPr>
            <a:normAutofit/>
          </a:bodyPr>
          <a:lstStyle/>
          <a:p>
            <a:r>
              <a:rPr lang="en-AT" sz="2800" dirty="0"/>
              <a:t>Wie kodiere ich als Kassenarzt oder Wahlarzt in ArztIS?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2DBC1-C39F-87B5-64C7-31B3D2186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657351"/>
            <a:ext cx="11155680" cy="4688585"/>
          </a:xfrm>
        </p:spPr>
        <p:txBody>
          <a:bodyPr/>
          <a:lstStyle/>
          <a:p>
            <a:pPr marL="0" indent="0">
              <a:buNone/>
            </a:pPr>
            <a:r>
              <a:rPr lang="en-AT" b="1" dirty="0"/>
              <a:t>Freitextdiagnose Verhalten wie bisher:</a:t>
            </a:r>
          </a:p>
          <a:p>
            <a:pPr marL="0" indent="0">
              <a:buNone/>
            </a:pPr>
            <a:r>
              <a:rPr lang="en-AT" dirty="0"/>
              <a:t>Eingabe mit oder ohne # je nach Einstellung</a:t>
            </a:r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b="1" dirty="0"/>
          </a:p>
          <a:p>
            <a:pPr marL="0" indent="0">
              <a:buNone/>
            </a:pPr>
            <a:r>
              <a:rPr lang="en-AT" b="1" dirty="0"/>
              <a:t>Kodierte Diagnose:</a:t>
            </a:r>
          </a:p>
          <a:p>
            <a:pPr marL="0" indent="0">
              <a:buNone/>
            </a:pPr>
            <a:r>
              <a:rPr lang="en-AT" dirty="0"/>
              <a:t>Eingabe über</a:t>
            </a:r>
          </a:p>
          <a:p>
            <a:pPr marL="342900" indent="-342900">
              <a:buAutoNum type="alphaLcParenR"/>
            </a:pPr>
            <a:r>
              <a:rPr lang="en-AT" dirty="0"/>
              <a:t>Strg+D</a:t>
            </a:r>
          </a:p>
          <a:p>
            <a:pPr marL="0" indent="0">
              <a:buNone/>
            </a:pPr>
            <a:r>
              <a:rPr lang="en-AT" dirty="0"/>
              <a:t>d) Nachkodieren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B9C69-9A4C-B4BD-68B8-FFE6D8A9C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2500312"/>
            <a:ext cx="5116513" cy="800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6C23B-741D-5368-1EC8-4FEBBE071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64" y="2439987"/>
            <a:ext cx="5321300" cy="88900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D6C01D4-43C7-5E32-6EAA-E4918E67CA1A}"/>
              </a:ext>
            </a:extLst>
          </p:cNvPr>
          <p:cNvSpPr/>
          <p:nvPr/>
        </p:nvSpPr>
        <p:spPr>
          <a:xfrm>
            <a:off x="5885179" y="2658046"/>
            <a:ext cx="470409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9756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98D54-08FA-EBA2-CAA1-7570D0FA1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B263-25A9-9DF5-7D5C-4DC6262F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1155680" cy="678942"/>
          </a:xfrm>
        </p:spPr>
        <p:txBody>
          <a:bodyPr>
            <a:normAutofit/>
          </a:bodyPr>
          <a:lstStyle/>
          <a:p>
            <a:r>
              <a:rPr lang="en-AT" sz="2800" dirty="0"/>
              <a:t>Wie kodiere ich als Kassenarzt oder Wahlarzt in ArztIS?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AF96-F25D-F745-9D94-6E63EB8E9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657351"/>
            <a:ext cx="11155680" cy="4688585"/>
          </a:xfrm>
        </p:spPr>
        <p:txBody>
          <a:bodyPr/>
          <a:lstStyle/>
          <a:p>
            <a:pPr marL="0" indent="0">
              <a:buNone/>
            </a:pPr>
            <a:r>
              <a:rPr lang="en-AT" b="1" dirty="0"/>
              <a:t>Kodierte Diagnose:</a:t>
            </a:r>
          </a:p>
          <a:p>
            <a:pPr marL="0" indent="0">
              <a:buNone/>
            </a:pPr>
            <a:r>
              <a:rPr lang="en-AT" dirty="0"/>
              <a:t>Eingabe über</a:t>
            </a:r>
          </a:p>
          <a:p>
            <a:pPr marL="342900" indent="-342900">
              <a:buAutoNum type="alphaLcParenR"/>
            </a:pPr>
            <a:r>
              <a:rPr lang="en-AT" dirty="0"/>
              <a:t>Strg+D</a:t>
            </a:r>
          </a:p>
          <a:p>
            <a:pPr marL="0" indent="0">
              <a:buNone/>
            </a:pPr>
            <a:r>
              <a:rPr lang="en-AT" dirty="0"/>
              <a:t>Diagnosevergabe Fenster öffnet sich:</a:t>
            </a:r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r>
              <a:rPr lang="en-AT" dirty="0"/>
              <a:t>Eintragen eines Suchbegriffes =&gt; Click auf ”Codieren”</a:t>
            </a:r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63604B9-B978-63E9-31C3-9B4110ECC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621087"/>
            <a:ext cx="3695700" cy="17018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F86CA06-AC45-CDBD-0932-534AF3446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425" y="1657351"/>
            <a:ext cx="3670300" cy="1676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A7762A-9ABF-5399-ADFB-DC6A10E9ADA1}"/>
              </a:ext>
            </a:extLst>
          </p:cNvPr>
          <p:cNvSpPr/>
          <p:nvPr/>
        </p:nvSpPr>
        <p:spPr>
          <a:xfrm>
            <a:off x="6575425" y="2886075"/>
            <a:ext cx="839788" cy="4476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AC92F-56DC-49EE-2304-01F7A98F2B73}"/>
              </a:ext>
            </a:extLst>
          </p:cNvPr>
          <p:cNvSpPr txBox="1"/>
          <p:nvPr/>
        </p:nvSpPr>
        <p:spPr>
          <a:xfrm>
            <a:off x="6575425" y="3429000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dirty="0"/>
              <a:t>Suche im Codierservice erfolgt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CEF02729-6338-960D-7925-D1A03073F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980" y="3798332"/>
            <a:ext cx="52324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90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5AF2-6B78-1FC1-897C-433CE5AD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893255"/>
          </a:xfrm>
        </p:spPr>
        <p:txBody>
          <a:bodyPr>
            <a:normAutofit/>
          </a:bodyPr>
          <a:lstStyle/>
          <a:p>
            <a:r>
              <a:rPr lang="en-AT" sz="3200" dirty="0"/>
              <a:t>Wie kodiere ich als Kassenarzt oder Wahlarzt in ArztIS?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86664-9198-BDC7-5249-66E00138C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57363"/>
            <a:ext cx="11155680" cy="4588573"/>
          </a:xfrm>
        </p:spPr>
        <p:txBody>
          <a:bodyPr/>
          <a:lstStyle/>
          <a:p>
            <a:pPr marL="0" indent="0">
              <a:buNone/>
            </a:pPr>
            <a:r>
              <a:rPr lang="en-AT" dirty="0"/>
              <a:t>Auswählen eines Listeneintrages =&gt; Klick auf OK</a:t>
            </a:r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r>
              <a:rPr lang="en-AT" dirty="0"/>
              <a:t>Code wird im Diagnosevergabe-Fenster angezeigt =&gt; Klick auf OK um Diagnose einzutragen</a:t>
            </a:r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8384B12-3F4E-79C1-905B-61EE013D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49" y="2244724"/>
            <a:ext cx="7085459" cy="3127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171805-2872-104F-909C-07770D7FFDBD}"/>
              </a:ext>
            </a:extLst>
          </p:cNvPr>
          <p:cNvSpPr/>
          <p:nvPr/>
        </p:nvSpPr>
        <p:spPr>
          <a:xfrm>
            <a:off x="3757613" y="4029075"/>
            <a:ext cx="1000125" cy="4857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292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4742F-B3BA-1C54-57F2-2D3969304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17AE-330F-02AE-3D16-902A5A75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893255"/>
          </a:xfrm>
        </p:spPr>
        <p:txBody>
          <a:bodyPr>
            <a:normAutofit/>
          </a:bodyPr>
          <a:lstStyle/>
          <a:p>
            <a:r>
              <a:rPr lang="en-AT" sz="3200" dirty="0"/>
              <a:t>Wie kodiere ich als Kassenarzt oder Wahlarzt in ArztIS?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723B-DEEF-3137-4787-D711CCAF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57363"/>
            <a:ext cx="5808155" cy="4588573"/>
          </a:xfrm>
        </p:spPr>
        <p:txBody>
          <a:bodyPr/>
          <a:lstStyle/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19F93-B7F6-E1D6-94A3-0F0007C8FEE0}"/>
              </a:ext>
            </a:extLst>
          </p:cNvPr>
          <p:cNvSpPr/>
          <p:nvPr/>
        </p:nvSpPr>
        <p:spPr>
          <a:xfrm>
            <a:off x="3757613" y="4029075"/>
            <a:ext cx="1000125" cy="4857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7DFB915-EEAA-B418-40F8-876D51FF8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24724"/>
            <a:ext cx="5334000" cy="4635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AAB557-D120-C410-05DB-D4E1D811F0FF}"/>
              </a:ext>
            </a:extLst>
          </p:cNvPr>
          <p:cNvSpPr txBox="1"/>
          <p:nvPr/>
        </p:nvSpPr>
        <p:spPr>
          <a:xfrm>
            <a:off x="6615113" y="1710436"/>
            <a:ext cx="5055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Kodierte</a:t>
            </a:r>
            <a:r>
              <a:rPr lang="en-GB" dirty="0"/>
              <a:t> D</a:t>
            </a:r>
            <a:r>
              <a:rPr lang="en-AT" dirty="0"/>
              <a:t>iagnose wurde in die Kartei eingetragen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 ICD10-Code  wird in Klammer im Anschluss angezeigt um die Diagnose als kodiert zu markieren.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Werden kodierte Diagnosen wiederverordnet bleigt die Kodierung erhalten.</a:t>
            </a:r>
          </a:p>
          <a:p>
            <a:endParaRPr lang="en-A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9F1AF-C841-0E77-170B-F6BBEAA5EC34}"/>
              </a:ext>
            </a:extLst>
          </p:cNvPr>
          <p:cNvSpPr/>
          <p:nvPr/>
        </p:nvSpPr>
        <p:spPr>
          <a:xfrm>
            <a:off x="1828800" y="4392386"/>
            <a:ext cx="1281793" cy="228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07131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06222-6001-A62F-3D3D-6E3D490DE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9347-78B8-C965-F7FE-2D011CAC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893255"/>
          </a:xfrm>
        </p:spPr>
        <p:txBody>
          <a:bodyPr>
            <a:normAutofit/>
          </a:bodyPr>
          <a:lstStyle/>
          <a:p>
            <a:r>
              <a:rPr lang="en-AT" sz="3200" dirty="0"/>
              <a:t>Wie kodiere ich als Kassenarzt oder Wahlarzt in ArztIS?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A67E-FB2C-3A62-D014-01236661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757363"/>
            <a:ext cx="5808155" cy="4588573"/>
          </a:xfrm>
        </p:spPr>
        <p:txBody>
          <a:bodyPr/>
          <a:lstStyle/>
          <a:p>
            <a:pPr marL="0" indent="0">
              <a:buNone/>
            </a:pPr>
            <a:r>
              <a:rPr lang="en-AT" b="1" dirty="0"/>
              <a:t>Variante B: Nachkodieren von Freitextdiagnosen</a:t>
            </a:r>
          </a:p>
          <a:p>
            <a:r>
              <a:rPr lang="en-AT" sz="1600" dirty="0"/>
              <a:t>Klick auf Diagnoseeintrag und Bearbeiten auswählen</a:t>
            </a:r>
          </a:p>
          <a:p>
            <a:r>
              <a:rPr lang="en-AT" sz="1600" dirty="0"/>
              <a:t>Diagnosevergabe Fenster öffnet sich </a:t>
            </a:r>
          </a:p>
          <a:p>
            <a:r>
              <a:rPr lang="en-AT" sz="1600" dirty="0"/>
              <a:t>Unter ICD-10 steht kein Code =&gt; es handelt sich um eine unkodierte Diagnose</a:t>
            </a:r>
          </a:p>
          <a:p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r>
              <a:rPr lang="en-AT" dirty="0"/>
              <a:t>=&gt; </a:t>
            </a:r>
            <a:r>
              <a:rPr lang="en-AT" sz="1600" dirty="0"/>
              <a:t>Klick auf Kodieren =&gt; Suche im Codierserverice mit dem eingegebenen Begriff</a:t>
            </a:r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BA1BB-DAD2-74B8-C086-79630C1C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4" y="3566581"/>
            <a:ext cx="3683000" cy="16637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CE5DB8C-7A67-4F70-8DC0-D55745E4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363" y="1613808"/>
            <a:ext cx="4823051" cy="2142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B922B5B-F543-62EF-A210-D11427188F84}"/>
              </a:ext>
            </a:extLst>
          </p:cNvPr>
          <p:cNvSpPr txBox="1"/>
          <p:nvPr/>
        </p:nvSpPr>
        <p:spPr>
          <a:xfrm>
            <a:off x="6265170" y="3829703"/>
            <a:ext cx="3183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600" dirty="0"/>
              <a:t>Ein Begriff wird ausgewählt:</a:t>
            </a:r>
          </a:p>
          <a:p>
            <a:endParaRPr lang="en-AT" dirty="0"/>
          </a:p>
          <a:p>
            <a:endParaRPr lang="en-A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24543C-968D-AA22-7D29-2842020A3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073" y="4215892"/>
            <a:ext cx="3683000" cy="1663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A091AF-EBBC-442B-56DC-B982B8243851}"/>
              </a:ext>
            </a:extLst>
          </p:cNvPr>
          <p:cNvSpPr txBox="1"/>
          <p:nvPr/>
        </p:nvSpPr>
        <p:spPr>
          <a:xfrm>
            <a:off x="6309073" y="6032053"/>
            <a:ext cx="5567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600" dirty="0"/>
              <a:t>Klick auf ”OK” =&gt; codierte Diagnose wird in Kartei gespeichert</a:t>
            </a:r>
          </a:p>
        </p:txBody>
      </p:sp>
    </p:spTree>
    <p:extLst>
      <p:ext uri="{BB962C8B-B14F-4D97-AF65-F5344CB8AC3E}">
        <p14:creationId xmlns:p14="http://schemas.microsoft.com/office/powerpoint/2010/main" val="4036198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C100AE-35EB-EA15-3C97-D23A734D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T" sz="3700"/>
              <a:t>Nachkodieren von Diagnosen aus den Diagnosenstammdaten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44AFA1A-055C-D109-072F-F5F1D064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8" y="2327151"/>
            <a:ext cx="5639091" cy="40173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E54F9-A95C-0471-F63F-E7CD4BFB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104" y="2304288"/>
            <a:ext cx="5129784" cy="4050792"/>
          </a:xfrm>
        </p:spPr>
        <p:txBody>
          <a:bodyPr>
            <a:normAutofit/>
          </a:bodyPr>
          <a:lstStyle/>
          <a:p>
            <a:r>
              <a:rPr lang="en-AT" b="1" dirty="0"/>
              <a:t>Variante A: Ohne Diagnosekodierungsmodul</a:t>
            </a:r>
          </a:p>
          <a:p>
            <a:r>
              <a:rPr lang="en-AT" dirty="0"/>
              <a:t>Verwaltung =&gt; Wartung =&gt; Ordination =&gt; Diagnose</a:t>
            </a:r>
          </a:p>
          <a:p>
            <a:r>
              <a:rPr lang="en-AT" dirty="0"/>
              <a:t>Suchen der gewünschten Diagnose und manuelles Eintragen des zugehörigen ICD-10 Codes sowie Vergabe eines Kürzels (optional)</a:t>
            </a:r>
          </a:p>
          <a:p>
            <a:pPr marL="0" indent="0">
              <a:buNone/>
            </a:pP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04762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7D949E-564D-4503-A64E-D22FA323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F5466D-36FA-0FDF-8CBD-1F10DBD6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7"/>
            <a:ext cx="4032504" cy="3865055"/>
          </a:xfrm>
        </p:spPr>
        <p:txBody>
          <a:bodyPr>
            <a:normAutofit fontScale="90000"/>
          </a:bodyPr>
          <a:lstStyle/>
          <a:p>
            <a:r>
              <a:rPr lang="en-AT" dirty="0"/>
              <a:t>Fristen: Änderung laut Beschluss vom 3.12 für den ambulanten Bereich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403250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808AB-2943-464C-A710-F2A18D869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5776" y="6300216"/>
            <a:ext cx="662025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BEB424-D8F1-480F-9A62-5AAB937FA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172007"/>
              </p:ext>
            </p:extLst>
          </p:nvPr>
        </p:nvGraphicFramePr>
        <p:xfrm>
          <a:off x="5065776" y="978408"/>
          <a:ext cx="6620256" cy="496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01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BD917-C602-E299-0EC5-87F4948F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4214B4-28EE-5519-8AAC-06BB10F0C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4B9A4-6AB3-2084-074E-6472EA2F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AT" sz="3700" dirty="0"/>
              <a:t>Nachkodieren von Diagnosen aus den Diagnosenstammdaten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DB7C3D-EF3E-48C1-5437-76131BC25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41007-CA17-176F-0EF2-1AE1BEF0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104" y="2304288"/>
            <a:ext cx="5129784" cy="4050792"/>
          </a:xfrm>
        </p:spPr>
        <p:txBody>
          <a:bodyPr>
            <a:normAutofit/>
          </a:bodyPr>
          <a:lstStyle/>
          <a:p>
            <a:r>
              <a:rPr lang="en-AT" dirty="0"/>
              <a:t>Variante B: Mit Diagnosekodierungsmodul</a:t>
            </a:r>
          </a:p>
          <a:p>
            <a:r>
              <a:rPr lang="en-AT" dirty="0"/>
              <a:t>Verwaltung =&gt; Wartung =&gt; Ordination =&gt; Diagnose</a:t>
            </a:r>
          </a:p>
          <a:p>
            <a:r>
              <a:rPr lang="en-AT" dirty="0"/>
              <a:t>Suchen der gewünschten Diagnose</a:t>
            </a:r>
          </a:p>
          <a:p>
            <a:r>
              <a:rPr lang="en-AT" dirty="0"/>
              <a:t>Sobald diese angezeigt wird, Klick auf Codieren</a:t>
            </a:r>
          </a:p>
          <a:p>
            <a:r>
              <a:rPr lang="en-AT" dirty="0"/>
              <a:t>Diagnosensuche im Codierservice geht auf.</a:t>
            </a:r>
          </a:p>
          <a:p>
            <a:r>
              <a:rPr lang="en-AT" dirty="0"/>
              <a:t>Suchbegriff verfeinern, auswählen =&gt; OK</a:t>
            </a:r>
          </a:p>
          <a:p>
            <a:r>
              <a:rPr lang="en-AT" dirty="0"/>
              <a:t>Im Wartungsfenster wird ein ICD-10 angezeigt</a:t>
            </a:r>
          </a:p>
          <a:p>
            <a:r>
              <a:rPr lang="en-AT" dirty="0"/>
              <a:t>=&gt; Speichern mit OK</a:t>
            </a:r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707C97A-45D2-38BB-C86D-FDA166AA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63" y="2184397"/>
            <a:ext cx="5747657" cy="42192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BA26AB-2C57-5CEF-EC11-7CEEC1E2F2BF}"/>
              </a:ext>
            </a:extLst>
          </p:cNvPr>
          <p:cNvSpPr/>
          <p:nvPr/>
        </p:nvSpPr>
        <p:spPr>
          <a:xfrm>
            <a:off x="4865914" y="4531179"/>
            <a:ext cx="1494065" cy="4653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6E6AB-04A6-D576-959D-94D92B60113D}"/>
              </a:ext>
            </a:extLst>
          </p:cNvPr>
          <p:cNvSpPr/>
          <p:nvPr/>
        </p:nvSpPr>
        <p:spPr>
          <a:xfrm>
            <a:off x="2179864" y="5812971"/>
            <a:ext cx="1355272" cy="5906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39669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C615-47BB-B277-053A-A11C4B58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858556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AT" dirty="0"/>
              <a:t>infaches Verordnen kodierter Diagnosen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6CEC-5EBD-0A01-D663-124852CF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36964"/>
            <a:ext cx="11155680" cy="4508972"/>
          </a:xfrm>
        </p:spPr>
        <p:txBody>
          <a:bodyPr/>
          <a:lstStyle/>
          <a:p>
            <a:r>
              <a:rPr lang="en-AT" dirty="0"/>
              <a:t>Wiederverordnen</a:t>
            </a:r>
          </a:p>
          <a:p>
            <a:r>
              <a:rPr lang="en-AT" dirty="0"/>
              <a:t>Verordnung kodierter Diagnosen über Kürzel</a:t>
            </a:r>
          </a:p>
          <a:p>
            <a:r>
              <a:rPr lang="en-AT" dirty="0"/>
              <a:t>Die Fachgebietsspezifischen Listen die bis Weihnachten vorliegen können gratis eingespielt werden</a:t>
            </a:r>
          </a:p>
          <a:p>
            <a:r>
              <a:rPr lang="en-AT" dirty="0"/>
              <a:t>Individuelle Anpassungen können selbst gemacht (gratis) oder beauftragt werden (kostenpflichtig)</a:t>
            </a:r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r>
              <a:rPr lang="en-AT" dirty="0"/>
              <a:t>Probleme:</a:t>
            </a:r>
          </a:p>
          <a:p>
            <a:r>
              <a:rPr lang="en-AT" dirty="0"/>
              <a:t>Unterschiede je Fachgebiet</a:t>
            </a:r>
          </a:p>
          <a:p>
            <a:r>
              <a:rPr lang="en-AT" dirty="0"/>
              <a:t>Kürzel sind individuell einstellbar</a:t>
            </a:r>
          </a:p>
          <a:p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4256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4149-3115-EF79-1CF3-BBF7B9F4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693230"/>
          </a:xfrm>
        </p:spPr>
        <p:txBody>
          <a:bodyPr>
            <a:normAutofit/>
          </a:bodyPr>
          <a:lstStyle/>
          <a:p>
            <a:r>
              <a:rPr lang="en-AT" sz="3200" dirty="0"/>
              <a:t>Beispiel für eine Liste Fachgebietsspezifischer Diagnosen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C6A9-DC80-20F7-A1FA-1AF2F8DA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43088"/>
            <a:ext cx="11155680" cy="4502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T" dirty="0"/>
              <a:t>ICD-10            Diagnose                                                                                                                                  Kürzel</a:t>
            </a:r>
          </a:p>
          <a:p>
            <a:pPr marL="0" indent="0">
              <a:buNone/>
            </a:pPr>
            <a:r>
              <a:rPr lang="en-AT" dirty="0"/>
              <a:t>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GB" sz="1800" dirty="0">
                <a:effectLst/>
              </a:rPr>
              <a:t>N39.8               </a:t>
            </a:r>
            <a:r>
              <a:rPr lang="en-GB" sz="1800" dirty="0" err="1">
                <a:effectLst/>
              </a:rPr>
              <a:t>sonstige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näher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bezeichnete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Krankheiten</a:t>
            </a:r>
            <a:r>
              <a:rPr lang="en-GB" sz="1800" dirty="0">
                <a:effectLst/>
              </a:rPr>
              <a:t> des </a:t>
            </a:r>
            <a:r>
              <a:rPr lang="en-GB" sz="1800" dirty="0" err="1">
                <a:effectLst/>
              </a:rPr>
              <a:t>Harnsystems</a:t>
            </a:r>
            <a:r>
              <a:rPr lang="en-GB" sz="1800" dirty="0">
                <a:effectLst/>
              </a:rPr>
              <a:t>                                    </a:t>
            </a:r>
            <a:r>
              <a:rPr lang="en-GB" sz="1800" dirty="0" err="1">
                <a:effectLst/>
              </a:rPr>
              <a:t>snkh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</a:rPr>
              <a:t>N40                   </a:t>
            </a:r>
            <a:r>
              <a:rPr lang="en-GB" sz="1800" dirty="0" err="1">
                <a:effectLst/>
              </a:rPr>
              <a:t>Prostatahyperplasie</a:t>
            </a:r>
            <a:r>
              <a:rPr lang="en-GB" sz="1800" dirty="0">
                <a:effectLst/>
              </a:rPr>
              <a:t>                                                			             </a:t>
            </a:r>
            <a:r>
              <a:rPr lang="en-GB" sz="1800" dirty="0" err="1">
                <a:effectLst/>
              </a:rPr>
              <a:t>ph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</a:rPr>
              <a:t>N20.0 	         </a:t>
            </a:r>
            <a:r>
              <a:rPr lang="en-GB" sz="1800" dirty="0" err="1">
                <a:effectLst/>
              </a:rPr>
              <a:t>Nierenstein</a:t>
            </a:r>
            <a:r>
              <a:rPr lang="en-GB" sz="1800" dirty="0">
                <a:effectLst/>
              </a:rPr>
              <a:t> 							             </a:t>
            </a:r>
            <a:r>
              <a:rPr lang="en-GB" sz="1800" dirty="0" err="1">
                <a:effectLst/>
              </a:rPr>
              <a:t>nst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</a:rPr>
              <a:t>N20.1               </a:t>
            </a:r>
            <a:r>
              <a:rPr lang="en-GB" sz="1800" dirty="0" err="1">
                <a:effectLst/>
              </a:rPr>
              <a:t>Ureterstein</a:t>
            </a:r>
            <a:r>
              <a:rPr lang="en-GB" sz="1800" dirty="0">
                <a:effectLst/>
              </a:rPr>
              <a:t> 							              </a:t>
            </a:r>
            <a:r>
              <a:rPr lang="en-GB" sz="1800" dirty="0" err="1">
                <a:effectLst/>
              </a:rPr>
              <a:t>ur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</a:rPr>
              <a:t>R31                   </a:t>
            </a:r>
            <a:r>
              <a:rPr lang="en-GB" sz="1800" dirty="0" err="1">
                <a:effectLst/>
              </a:rPr>
              <a:t>Hämaturie</a:t>
            </a:r>
            <a:r>
              <a:rPr lang="en-GB" sz="1800" dirty="0">
                <a:effectLst/>
              </a:rPr>
              <a:t> 							              hu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</a:rPr>
              <a:t>C61 	         </a:t>
            </a:r>
            <a:r>
              <a:rPr lang="en-GB" sz="1800" dirty="0" err="1">
                <a:effectLst/>
              </a:rPr>
              <a:t>bösartige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Neubildung</a:t>
            </a:r>
            <a:r>
              <a:rPr lang="en-GB" sz="1800" dirty="0">
                <a:effectLst/>
              </a:rPr>
              <a:t> der </a:t>
            </a:r>
            <a:r>
              <a:rPr lang="en-GB" sz="1800" dirty="0" err="1">
                <a:effectLst/>
              </a:rPr>
              <a:t>Prostata</a:t>
            </a:r>
            <a:r>
              <a:rPr lang="en-GB" sz="1800" dirty="0">
                <a:effectLst/>
              </a:rPr>
              <a:t>                                                                                   </a:t>
            </a:r>
            <a:r>
              <a:rPr lang="en-GB" sz="1800" dirty="0" err="1">
                <a:effectLst/>
              </a:rPr>
              <a:t>bnp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</a:rPr>
              <a:t>D41.4               </a:t>
            </a:r>
            <a:r>
              <a:rPr lang="en-GB" sz="1800" dirty="0" err="1">
                <a:effectLst/>
              </a:rPr>
              <a:t>Neubildung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unsicheren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oder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unbekannten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Verhaltens</a:t>
            </a:r>
            <a:r>
              <a:rPr lang="en-GB" sz="1800" dirty="0">
                <a:effectLst/>
              </a:rPr>
              <a:t> der </a:t>
            </a:r>
            <a:r>
              <a:rPr lang="en-GB" sz="1800" dirty="0" err="1">
                <a:effectLst/>
              </a:rPr>
              <a:t>Harnorgane</a:t>
            </a:r>
            <a:r>
              <a:rPr lang="en-GB" sz="1800" dirty="0">
                <a:effectLst/>
              </a:rPr>
              <a:t>              </a:t>
            </a:r>
            <a:r>
              <a:rPr lang="en-GB" sz="1800" dirty="0" err="1">
                <a:effectLst/>
              </a:rPr>
              <a:t>nuvh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</a:rPr>
              <a:t>N39.0               </a:t>
            </a:r>
            <a:r>
              <a:rPr lang="en-GB" sz="1800" dirty="0" err="1">
                <a:effectLst/>
              </a:rPr>
              <a:t>sonstige</a:t>
            </a:r>
            <a:r>
              <a:rPr lang="en-GB" sz="1800" dirty="0">
                <a:effectLst/>
              </a:rPr>
              <a:t> </a:t>
            </a:r>
            <a:r>
              <a:rPr lang="en-GB" sz="1800" dirty="0" err="1">
                <a:effectLst/>
              </a:rPr>
              <a:t>Krankheiten</a:t>
            </a:r>
            <a:r>
              <a:rPr lang="en-GB" sz="1800" dirty="0">
                <a:effectLst/>
              </a:rPr>
              <a:t> des </a:t>
            </a:r>
            <a:r>
              <a:rPr lang="en-GB" sz="1800" dirty="0" err="1">
                <a:effectLst/>
              </a:rPr>
              <a:t>Harnsystem</a:t>
            </a:r>
            <a:r>
              <a:rPr lang="en-GB" sz="1800" dirty="0">
                <a:effectLst/>
              </a:rPr>
              <a:t>                                                                            </a:t>
            </a:r>
            <a:r>
              <a:rPr lang="en-GB" sz="1800" dirty="0" err="1">
                <a:effectLst/>
              </a:rPr>
              <a:t>skh</a:t>
            </a: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</a:rPr>
              <a:t>N 39.48            </a:t>
            </a:r>
            <a:r>
              <a:rPr lang="en-GB" sz="1800" dirty="0" err="1">
                <a:effectLst/>
              </a:rPr>
              <a:t>Harninkontinenz</a:t>
            </a:r>
            <a:r>
              <a:rPr lang="en-GB" sz="1800" dirty="0">
                <a:effectLst/>
              </a:rPr>
              <a:t>                                                                                                                     </a:t>
            </a:r>
            <a:r>
              <a:rPr lang="en-GB" sz="1800" dirty="0" err="1">
                <a:effectLst/>
              </a:rPr>
              <a:t>hik</a:t>
            </a:r>
            <a:endParaRPr lang="en-GB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05135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8214C-3F71-84AB-6846-4500CA18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154680" cy="4069080"/>
          </a:xfrm>
        </p:spPr>
        <p:txBody>
          <a:bodyPr>
            <a:normAutofit/>
          </a:bodyPr>
          <a:lstStyle/>
          <a:p>
            <a:r>
              <a:rPr lang="en-AT" sz="4000"/>
              <a:t>Auslieferung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E511C3-750B-AA87-AE51-0FA2069EA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927C82-5A2D-119B-0E2A-A451012942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97125"/>
              </p:ext>
            </p:extLst>
          </p:nvPr>
        </p:nvGraphicFramePr>
        <p:xfrm>
          <a:off x="4187952" y="978408"/>
          <a:ext cx="7488936" cy="523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998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3647-E3DD-640C-6F9D-0D01D21A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Für wen gelten welche Fristen / Regeln?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FF8D62-10ED-F3E8-1F43-D7DA3D935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450464"/>
              </p:ext>
            </p:extLst>
          </p:nvPr>
        </p:nvGraphicFramePr>
        <p:xfrm>
          <a:off x="521208" y="1700213"/>
          <a:ext cx="11155680" cy="464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63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EDCE-3307-83C5-83C8-6BC40D2F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793242"/>
          </a:xfrm>
        </p:spPr>
        <p:txBody>
          <a:bodyPr>
            <a:normAutofit/>
          </a:bodyPr>
          <a:lstStyle/>
          <a:p>
            <a:r>
              <a:rPr lang="en-AT" sz="4000" dirty="0"/>
              <a:t>Bestandteile des Diagnosekodierungsmoduls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0BD19-DC09-5F1E-8F61-46A614123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71663"/>
            <a:ext cx="11155680" cy="4474273"/>
          </a:xfrm>
        </p:spPr>
        <p:txBody>
          <a:bodyPr>
            <a:normAutofit/>
          </a:bodyPr>
          <a:lstStyle/>
          <a:p>
            <a:r>
              <a:rPr lang="en-AT" sz="2800" dirty="0"/>
              <a:t>Online Diagnosensuche</a:t>
            </a:r>
          </a:p>
          <a:p>
            <a:r>
              <a:rPr lang="en-AT" sz="2800" dirty="0"/>
              <a:t>Einspielen bzw. </a:t>
            </a:r>
            <a:r>
              <a:rPr lang="en-GB" sz="2800" dirty="0"/>
              <a:t>d</a:t>
            </a:r>
            <a:r>
              <a:rPr lang="en-AT" sz="2800" dirty="0"/>
              <a:t>ynamischer Aufbau eines Fallbacktaloges</a:t>
            </a:r>
          </a:p>
          <a:p>
            <a:r>
              <a:rPr lang="en-AT" sz="2800" dirty="0"/>
              <a:t>Add-On zum Abrechnungsmodul zur Übermittlung ICD-10 kodierter Diagnosen im vorgegebenen Format.</a:t>
            </a:r>
          </a:p>
          <a:p>
            <a:r>
              <a:rPr lang="en-AT" sz="2800" dirty="0"/>
              <a:t>Add-On zum Tagesprotokoll zur Prüfung auf unkodierte Diagnosen.</a:t>
            </a:r>
          </a:p>
          <a:p>
            <a:r>
              <a:rPr lang="en-AT" sz="2800" dirty="0"/>
              <a:t>Add-On zur Leistungsprüfung zur Prüfung auf Vorhandensein mindestens einer kodierten Diagnose pro Tag an dem eine Leistung erbracht wurde.</a:t>
            </a:r>
          </a:p>
        </p:txBody>
      </p:sp>
    </p:spTree>
    <p:extLst>
      <p:ext uri="{BB962C8B-B14F-4D97-AF65-F5344CB8AC3E}">
        <p14:creationId xmlns:p14="http://schemas.microsoft.com/office/powerpoint/2010/main" val="38983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213918-F1EB-4BCE-BE23-F5E9851EE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6B3A0-5117-127B-3772-A5AC57B7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</p:spPr>
        <p:txBody>
          <a:bodyPr>
            <a:normAutofit/>
          </a:bodyPr>
          <a:lstStyle/>
          <a:p>
            <a:r>
              <a:rPr lang="en-AT" dirty="0"/>
              <a:t>Diagnosenkodierungssysteme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2E862-C7F7-4CA1-B929-D0B75F5E9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5797D9-F7EC-E07C-4DBB-6134A60D9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093992"/>
              </p:ext>
            </p:extLst>
          </p:nvPr>
        </p:nvGraphicFramePr>
        <p:xfrm>
          <a:off x="520700" y="2578100"/>
          <a:ext cx="1115695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97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FE0D5D-050D-A358-DFF7-74CB622A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841283"/>
            <a:ext cx="2911132" cy="13161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SNOMED-CT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0B3A3B0-DEF6-0907-0A1D-085EEFB30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2299" y="602356"/>
            <a:ext cx="7489138" cy="5392178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1F0C179-4DBF-6AB9-CD0B-9224A0C88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2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C0A2-8BFA-13D3-381C-6D6AE9F5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0537317" cy="1093280"/>
          </a:xfrm>
        </p:spPr>
        <p:txBody>
          <a:bodyPr>
            <a:noAutofit/>
          </a:bodyPr>
          <a:lstStyle/>
          <a:p>
            <a:r>
              <a:rPr lang="en-AT" sz="3600" dirty="0"/>
              <a:t>Dokumentationspflicht im extramuralen Bereich – allgemeine Regeln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F2530-F9CC-6ECD-C232-A79CCB87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243138"/>
            <a:ext cx="11155680" cy="410279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effectLst/>
                <a:latin typeface="Calibri" panose="020F0502020204030204" pitchFamily="34" charset="0"/>
              </a:rPr>
              <a:t>Für </a:t>
            </a:r>
            <a:r>
              <a:rPr lang="en-GB" dirty="0" err="1">
                <a:effectLst/>
                <a:latin typeface="Calibri" panose="020F0502020204030204" pitchFamily="34" charset="0"/>
              </a:rPr>
              <a:t>jeden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ambulanten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Besuch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ist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mindestens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eine</a:t>
            </a:r>
            <a:r>
              <a:rPr lang="en-GB" dirty="0">
                <a:effectLst/>
                <a:latin typeface="Calibri" panose="020F0502020204030204" pitchFamily="34" charset="0"/>
              </a:rPr>
              <a:t> Diagnose </a:t>
            </a:r>
            <a:r>
              <a:rPr lang="en-GB" dirty="0" err="1">
                <a:effectLst/>
                <a:latin typeface="Calibri" panose="020F0502020204030204" pitchFamily="34" charset="0"/>
              </a:rPr>
              <a:t>zu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übermitteln</a:t>
            </a:r>
            <a:r>
              <a:rPr lang="en-GB" dirty="0">
                <a:effectLst/>
                <a:latin typeface="Calibri" panose="020F0502020204030204" pitchFamily="34" charset="0"/>
              </a:rPr>
              <a:t>. Das gilt </a:t>
            </a:r>
            <a:r>
              <a:rPr lang="en-GB" dirty="0" err="1">
                <a:effectLst/>
                <a:latin typeface="Calibri" panose="020F0502020204030204" pitchFamily="34" charset="0"/>
              </a:rPr>
              <a:t>auch</a:t>
            </a:r>
            <a:r>
              <a:rPr lang="en-GB" dirty="0">
                <a:effectLst/>
                <a:latin typeface="Calibri" panose="020F0502020204030204" pitchFamily="34" charset="0"/>
              </a:rPr>
              <a:t> für </a:t>
            </a:r>
            <a:r>
              <a:rPr lang="en-GB" dirty="0" err="1">
                <a:effectLst/>
                <a:latin typeface="Calibri" panose="020F0502020204030204" pitchFamily="34" charset="0"/>
              </a:rPr>
              <a:t>telemedizinische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Kontakte</a:t>
            </a:r>
            <a:r>
              <a:rPr lang="en-GB" dirty="0">
                <a:effectLst/>
                <a:latin typeface="Calibri" panose="020F0502020204030204" pitchFamily="34" charset="0"/>
              </a:rPr>
              <a:t>. </a:t>
            </a:r>
            <a:endParaRPr lang="en-GB" dirty="0">
              <a:solidFill>
                <a:srgbClr val="E1310E"/>
              </a:solidFill>
              <a:effectLst/>
              <a:latin typeface="Calibri" panose="020F0502020204030204" pitchFamily="34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</a:rPr>
              <a:t>Diese</a:t>
            </a:r>
            <a:r>
              <a:rPr lang="en-GB" dirty="0">
                <a:effectLst/>
                <a:latin typeface="Calibri" panose="020F0502020204030204" pitchFamily="34" charset="0"/>
              </a:rPr>
              <a:t> Diagnose </a:t>
            </a:r>
            <a:r>
              <a:rPr lang="en-GB" dirty="0" err="1">
                <a:effectLst/>
                <a:latin typeface="Calibri" panose="020F0502020204030204" pitchFamily="34" charset="0"/>
              </a:rPr>
              <a:t>beschreibt</a:t>
            </a:r>
            <a:r>
              <a:rPr lang="en-GB" dirty="0">
                <a:effectLst/>
                <a:latin typeface="Calibri" panose="020F0502020204030204" pitchFamily="34" charset="0"/>
              </a:rPr>
              <a:t> den </a:t>
            </a:r>
            <a:r>
              <a:rPr lang="en-GB" dirty="0" err="1">
                <a:effectLst/>
                <a:latin typeface="Calibri" panose="020F0502020204030204" pitchFamily="34" charset="0"/>
              </a:rPr>
              <a:t>medizinischen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Grund</a:t>
            </a:r>
            <a:r>
              <a:rPr lang="en-GB" dirty="0">
                <a:effectLst/>
                <a:latin typeface="Calibri" panose="020F0502020204030204" pitchFamily="34" charset="0"/>
              </a:rPr>
              <a:t> für den </a:t>
            </a:r>
            <a:r>
              <a:rPr lang="en-GB" dirty="0" err="1">
                <a:effectLst/>
                <a:latin typeface="Calibri" panose="020F0502020204030204" pitchFamily="34" charset="0"/>
              </a:rPr>
              <a:t>ambulanten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Besuch</a:t>
            </a:r>
            <a:r>
              <a:rPr lang="en-GB" dirty="0">
                <a:effectLst/>
                <a:latin typeface="Calibri" panose="020F0502020204030204" pitchFamily="34" charset="0"/>
              </a:rPr>
              <a:t>. </a:t>
            </a:r>
            <a:endParaRPr lang="en-GB" dirty="0">
              <a:solidFill>
                <a:srgbClr val="E1310E"/>
              </a:solidFill>
              <a:effectLst/>
              <a:latin typeface="Calibri" panose="020F0502020204030204" pitchFamily="34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</a:rPr>
              <a:t>Es </a:t>
            </a:r>
            <a:r>
              <a:rPr lang="en-GB" dirty="0" err="1">
                <a:effectLst/>
                <a:latin typeface="Calibri" panose="020F0502020204030204" pitchFamily="34" charset="0"/>
              </a:rPr>
              <a:t>sind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nur</a:t>
            </a:r>
            <a:r>
              <a:rPr lang="en-GB" dirty="0">
                <a:effectLst/>
                <a:latin typeface="Calibri" panose="020F0502020204030204" pitchFamily="34" charset="0"/>
              </a:rPr>
              <a:t> die für den </a:t>
            </a:r>
            <a:r>
              <a:rPr lang="en-GB" dirty="0" err="1">
                <a:effectLst/>
                <a:latin typeface="Calibri" panose="020F0502020204030204" pitchFamily="34" charset="0"/>
              </a:rPr>
              <a:t>jeweiligen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Besuch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relevanten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Diagnosen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zu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übermitteln</a:t>
            </a:r>
            <a:r>
              <a:rPr lang="en-GB" dirty="0">
                <a:effectLst/>
                <a:latin typeface="Calibri" panose="020F0502020204030204" pitchFamily="34" charset="0"/>
              </a:rPr>
              <a:t>. </a:t>
            </a:r>
            <a:endParaRPr lang="en-GB" dirty="0">
              <a:solidFill>
                <a:srgbClr val="E1310E"/>
              </a:solidFill>
              <a:effectLst/>
              <a:latin typeface="Calibri" panose="020F0502020204030204" pitchFamily="34" charset="0"/>
            </a:endParaRPr>
          </a:p>
          <a:p>
            <a:r>
              <a:rPr lang="en-GB" dirty="0">
                <a:effectLst/>
                <a:latin typeface="Calibri" panose="020F0502020204030204" pitchFamily="34" charset="0"/>
              </a:rPr>
              <a:t>Eine der </a:t>
            </a:r>
            <a:r>
              <a:rPr lang="en-GB" dirty="0" err="1">
                <a:effectLst/>
                <a:latin typeface="Calibri" panose="020F0502020204030204" pitchFamily="34" charset="0"/>
              </a:rPr>
              <a:t>Diagnosen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ist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als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Hauptdiagnose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zu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kennzeichnen</a:t>
            </a:r>
            <a:r>
              <a:rPr lang="en-GB" dirty="0">
                <a:effectLst/>
                <a:latin typeface="Calibri" panose="020F0502020204030204" pitchFamily="34" charset="0"/>
              </a:rPr>
              <a:t>. (Da </a:t>
            </a:r>
            <a:r>
              <a:rPr lang="en-GB" dirty="0" err="1">
                <a:effectLst/>
                <a:latin typeface="Calibri" panose="020F0502020204030204" pitchFamily="34" charset="0"/>
              </a:rPr>
              <a:t>aktuell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nur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eine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codiert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werden</a:t>
            </a:r>
            <a:r>
              <a:rPr lang="en-GB" dirty="0">
                <a:effectLst/>
                <a:latin typeface="Calibri" panose="020F0502020204030204" pitchFamily="34" charset="0"/>
              </a:rPr>
              <a:t> muss </a:t>
            </a:r>
            <a:r>
              <a:rPr lang="en-GB" dirty="0" err="1">
                <a:effectLst/>
                <a:latin typeface="Calibri" panose="020F0502020204030204" pitchFamily="34" charset="0"/>
              </a:rPr>
              <a:t>nicht</a:t>
            </a:r>
            <a:r>
              <a:rPr lang="en-GB" dirty="0">
                <a:effectLst/>
                <a:latin typeface="Calibri" panose="020F0502020204030204" pitchFamily="34" charset="0"/>
              </a:rPr>
              <a:t> relevant)</a:t>
            </a:r>
            <a:endParaRPr lang="en-GB" dirty="0">
              <a:solidFill>
                <a:srgbClr val="E1310E"/>
              </a:solidFill>
              <a:effectLst/>
              <a:latin typeface="Calibri" panose="020F0502020204030204" pitchFamily="34" charset="0"/>
            </a:endParaRPr>
          </a:p>
          <a:p>
            <a:r>
              <a:rPr lang="en-GB" b="1" dirty="0">
                <a:effectLst/>
                <a:latin typeface="Calibri" panose="020F0502020204030204" pitchFamily="34" charset="0"/>
              </a:rPr>
              <a:t>Die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Diagnosencodierung</a:t>
            </a:r>
            <a:r>
              <a:rPr lang="en-GB" b="1" dirty="0">
                <a:effectLst/>
                <a:latin typeface="Calibri" panose="020F0502020204030204" pitchFamily="34" charset="0"/>
              </a:rPr>
              <a:t> hat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mit</a:t>
            </a:r>
            <a:r>
              <a:rPr lang="en-GB" b="1" dirty="0">
                <a:effectLst/>
                <a:latin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vierstelligen</a:t>
            </a:r>
            <a:r>
              <a:rPr lang="en-GB" b="1" dirty="0">
                <a:effectLst/>
                <a:latin typeface="Calibri" panose="020F0502020204030204" pitchFamily="34" charset="0"/>
              </a:rPr>
              <a:t> ICD-10-Codes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zu</a:t>
            </a:r>
            <a:r>
              <a:rPr lang="en-GB" b="1" dirty="0">
                <a:effectLst/>
                <a:latin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erfolgen</a:t>
            </a:r>
            <a:r>
              <a:rPr lang="en-GB" b="1" dirty="0">
                <a:effectLst/>
                <a:latin typeface="Calibri" panose="020F0502020204030204" pitchFamily="34" charset="0"/>
              </a:rPr>
              <a:t> (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bzw</a:t>
            </a:r>
            <a:r>
              <a:rPr lang="en-GB" b="1" dirty="0">
                <a:effectLst/>
                <a:latin typeface="Calibri" panose="020F0502020204030204" pitchFamily="34" charset="0"/>
              </a:rPr>
              <a:t>.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mit</a:t>
            </a:r>
            <a:r>
              <a:rPr lang="en-GB" b="1" dirty="0">
                <a:effectLst/>
                <a:latin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Dreistellern</a:t>
            </a:r>
            <a:r>
              <a:rPr lang="en-GB" b="1" dirty="0">
                <a:effectLst/>
                <a:latin typeface="Calibri" panose="020F0502020204030204" pitchFamily="34" charset="0"/>
              </a:rPr>
              <a:t>, falls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kein</a:t>
            </a:r>
            <a:r>
              <a:rPr lang="en-GB" b="1" dirty="0">
                <a:effectLst/>
                <a:latin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Viersteller</a:t>
            </a:r>
            <a:r>
              <a:rPr lang="en-GB" b="1" dirty="0">
                <a:effectLst/>
                <a:latin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vorhanden</a:t>
            </a:r>
            <a:r>
              <a:rPr lang="en-GB" b="1" dirty="0">
                <a:effectLst/>
                <a:latin typeface="Calibri" panose="020F0502020204030204" pitchFamily="34" charset="0"/>
              </a:rPr>
              <a:t> </a:t>
            </a:r>
            <a:r>
              <a:rPr lang="en-GB" b="1" dirty="0" err="1">
                <a:effectLst/>
                <a:latin typeface="Calibri" panose="020F0502020204030204" pitchFamily="34" charset="0"/>
              </a:rPr>
              <a:t>ist</a:t>
            </a:r>
            <a:r>
              <a:rPr lang="en-GB" b="1" dirty="0">
                <a:effectLst/>
                <a:latin typeface="Calibri" panose="020F0502020204030204" pitchFamily="34" charset="0"/>
              </a:rPr>
              <a:t>). </a:t>
            </a:r>
            <a:r>
              <a:rPr lang="en-GB" b="1" dirty="0" err="1">
                <a:latin typeface="Calibri" panose="020F0502020204030204" pitchFamily="34" charset="0"/>
              </a:rPr>
              <a:t>Wird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zur</a:t>
            </a:r>
            <a:r>
              <a:rPr lang="en-GB" b="1" dirty="0">
                <a:latin typeface="Calibri" panose="020F0502020204030204" pitchFamily="34" charset="0"/>
              </a:rPr>
              <a:t> Zeit </a:t>
            </a:r>
            <a:r>
              <a:rPr lang="en-GB" b="1" dirty="0" err="1">
                <a:latin typeface="Calibri" panose="020F0502020204030204" pitchFamily="34" charset="0"/>
              </a:rPr>
              <a:t>nicht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geprüft</a:t>
            </a:r>
            <a:r>
              <a:rPr lang="en-GB" b="1" dirty="0">
                <a:latin typeface="Calibri" panose="020F0502020204030204" pitchFamily="34" charset="0"/>
              </a:rPr>
              <a:t> da das </a:t>
            </a:r>
            <a:r>
              <a:rPr lang="en-GB" b="1" dirty="0" err="1">
                <a:latin typeface="Calibri" panose="020F0502020204030204" pitchFamily="34" charset="0"/>
              </a:rPr>
              <a:t>Codierservice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auch</a:t>
            </a:r>
            <a:r>
              <a:rPr lang="en-GB" b="1" dirty="0">
                <a:latin typeface="Calibri" panose="020F0502020204030204" pitchFamily="34" charset="0"/>
              </a:rPr>
              <a:t> 3-Steller </a:t>
            </a:r>
            <a:r>
              <a:rPr lang="en-GB" b="1" dirty="0" err="1">
                <a:latin typeface="Calibri" panose="020F0502020204030204" pitchFamily="34" charset="0"/>
              </a:rPr>
              <a:t>zurückliefert</a:t>
            </a:r>
            <a:r>
              <a:rPr lang="en-GB" b="1" dirty="0">
                <a:latin typeface="Calibri" panose="020F0502020204030204" pitchFamily="34" charset="0"/>
              </a:rPr>
              <a:t> und </a:t>
            </a:r>
            <a:r>
              <a:rPr lang="en-GB" b="1" dirty="0" err="1">
                <a:latin typeface="Calibri" panose="020F0502020204030204" pitchFamily="34" charset="0"/>
              </a:rPr>
              <a:t>während</a:t>
            </a:r>
            <a:r>
              <a:rPr lang="en-GB" b="1" dirty="0">
                <a:latin typeface="Calibri" panose="020F0502020204030204" pitchFamily="34" charset="0"/>
              </a:rPr>
              <a:t> der </a:t>
            </a:r>
            <a:r>
              <a:rPr lang="en-GB" b="1" dirty="0" err="1">
                <a:latin typeface="Calibri" panose="020F0502020204030204" pitchFamily="34" charset="0"/>
              </a:rPr>
              <a:t>Suche</a:t>
            </a:r>
            <a:r>
              <a:rPr lang="en-GB" b="1" dirty="0">
                <a:latin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</a:rPr>
              <a:t>keine</a:t>
            </a:r>
            <a:r>
              <a:rPr lang="en-GB" b="1" dirty="0">
                <a:latin typeface="Calibri" panose="020F0502020204030204" pitchFamily="34" charset="0"/>
              </a:rPr>
              <a:t> Codes </a:t>
            </a:r>
            <a:r>
              <a:rPr lang="en-GB" b="1" dirty="0" err="1">
                <a:latin typeface="Calibri" panose="020F0502020204030204" pitchFamily="34" charset="0"/>
              </a:rPr>
              <a:t>anzeigt</a:t>
            </a:r>
            <a:r>
              <a:rPr lang="en-GB" b="1" dirty="0">
                <a:latin typeface="Calibri" panose="020F0502020204030204" pitchFamily="34" charset="0"/>
              </a:rPr>
              <a:t>.</a:t>
            </a:r>
            <a:endParaRPr lang="en-GB" b="1" dirty="0">
              <a:solidFill>
                <a:srgbClr val="E1310E"/>
              </a:solidFill>
              <a:effectLst/>
              <a:latin typeface="Calibri" panose="020F0502020204030204" pitchFamily="34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</a:rPr>
              <a:t>Wenn</a:t>
            </a:r>
            <a:r>
              <a:rPr lang="en-GB" dirty="0">
                <a:effectLst/>
                <a:latin typeface="Calibri" panose="020F0502020204030204" pitchFamily="34" charset="0"/>
              </a:rPr>
              <a:t> die </a:t>
            </a:r>
            <a:r>
              <a:rPr lang="en-GB" dirty="0" err="1">
                <a:effectLst/>
                <a:latin typeface="Calibri" panose="020F0502020204030204" pitchFamily="34" charset="0"/>
              </a:rPr>
              <a:t>Diagnostik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noch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nicht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abgeschlossen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ist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bzw</a:t>
            </a:r>
            <a:r>
              <a:rPr lang="en-GB" dirty="0">
                <a:effectLst/>
                <a:latin typeface="Calibri" panose="020F0502020204030204" pitchFamily="34" charset="0"/>
              </a:rPr>
              <a:t>. </a:t>
            </a:r>
            <a:r>
              <a:rPr lang="en-GB" dirty="0" err="1">
                <a:effectLst/>
                <a:latin typeface="Calibri" panose="020F0502020204030204" pitchFamily="34" charset="0"/>
              </a:rPr>
              <a:t>keine</a:t>
            </a:r>
            <a:r>
              <a:rPr lang="en-GB" dirty="0">
                <a:effectLst/>
                <a:latin typeface="Calibri" panose="020F0502020204030204" pitchFamily="34" charset="0"/>
              </a:rPr>
              <a:t> Diagnose </a:t>
            </a:r>
            <a:r>
              <a:rPr lang="en-GB" dirty="0" err="1">
                <a:effectLst/>
                <a:latin typeface="Calibri" panose="020F0502020204030204" pitchFamily="34" charset="0"/>
              </a:rPr>
              <a:t>angegeben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werden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kann</a:t>
            </a:r>
            <a:r>
              <a:rPr lang="en-GB" dirty="0">
                <a:effectLst/>
                <a:latin typeface="Calibri" panose="020F0502020204030204" pitchFamily="34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</a:rPr>
              <a:t>soll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ein</a:t>
            </a:r>
            <a:r>
              <a:rPr lang="en-GB" dirty="0">
                <a:effectLst/>
                <a:latin typeface="Calibri" panose="020F0502020204030204" pitchFamily="34" charset="0"/>
              </a:rPr>
              <a:t> Symptom </a:t>
            </a:r>
            <a:r>
              <a:rPr lang="en-GB" dirty="0" err="1">
                <a:effectLst/>
                <a:latin typeface="Calibri" panose="020F0502020204030204" pitchFamily="34" charset="0"/>
              </a:rPr>
              <a:t>oder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Befund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aus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Kapitel</a:t>
            </a:r>
            <a:r>
              <a:rPr lang="en-GB" dirty="0">
                <a:effectLst/>
                <a:latin typeface="Calibri" panose="020F0502020204030204" pitchFamily="34" charset="0"/>
              </a:rPr>
              <a:t> XIX </a:t>
            </a:r>
            <a:r>
              <a:rPr lang="en-GB" dirty="0" err="1">
                <a:effectLst/>
                <a:latin typeface="Calibri" panose="020F0502020204030204" pitchFamily="34" charset="0"/>
              </a:rPr>
              <a:t>codiert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werden</a:t>
            </a:r>
            <a:r>
              <a:rPr lang="en-GB" dirty="0">
                <a:effectLst/>
                <a:latin typeface="Calibri" panose="020F0502020204030204" pitchFamily="34" charset="0"/>
              </a:rPr>
              <a:t>. </a:t>
            </a:r>
            <a:r>
              <a:rPr lang="en-GB" b="1" dirty="0">
                <a:effectLst/>
                <a:latin typeface="Arial" panose="020B0604020202020204" pitchFamily="34" charset="0"/>
              </a:rPr>
              <a:t>(S00-T98) </a:t>
            </a:r>
            <a:r>
              <a:rPr lang="en-GB" dirty="0" err="1">
                <a:effectLst/>
                <a:latin typeface="Arial" panose="020B0604020202020204" pitchFamily="34" charset="0"/>
              </a:rPr>
              <a:t>Verletzungen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Vergiftungen</a:t>
            </a:r>
            <a:r>
              <a:rPr lang="en-GB" dirty="0">
                <a:effectLst/>
                <a:latin typeface="Arial" panose="020B0604020202020204" pitchFamily="34" charset="0"/>
              </a:rPr>
              <a:t> u. best. A. </a:t>
            </a:r>
            <a:r>
              <a:rPr lang="en-GB" dirty="0" err="1">
                <a:effectLst/>
                <a:latin typeface="Arial" panose="020B0604020202020204" pitchFamily="34" charset="0"/>
              </a:rPr>
              <a:t>Folgen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äußerer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Ursachen</a:t>
            </a:r>
            <a:endParaRPr lang="en-GB" dirty="0">
              <a:solidFill>
                <a:srgbClr val="E1310E"/>
              </a:solidFill>
              <a:effectLst/>
              <a:latin typeface="Calibri" panose="020F0502020204030204" pitchFamily="34" charset="0"/>
            </a:endParaRPr>
          </a:p>
          <a:p>
            <a:r>
              <a:rPr lang="en-GB" dirty="0" err="1">
                <a:effectLst/>
                <a:latin typeface="Calibri" panose="020F0502020204030204" pitchFamily="34" charset="0"/>
              </a:rPr>
              <a:t>Wenn</a:t>
            </a:r>
            <a:r>
              <a:rPr lang="en-GB" dirty="0">
                <a:effectLst/>
                <a:latin typeface="Calibri" panose="020F0502020204030204" pitchFamily="34" charset="0"/>
              </a:rPr>
              <a:t> der </a:t>
            </a:r>
            <a:r>
              <a:rPr lang="en-GB" dirty="0" err="1">
                <a:effectLst/>
                <a:latin typeface="Calibri" panose="020F0502020204030204" pitchFamily="34" charset="0"/>
              </a:rPr>
              <a:t>ambulante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Besuch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nicht</a:t>
            </a:r>
            <a:r>
              <a:rPr lang="en-GB" dirty="0">
                <a:effectLst/>
                <a:latin typeface="Calibri" panose="020F0502020204030204" pitchFamily="34" charset="0"/>
              </a:rPr>
              <a:t> in </a:t>
            </a:r>
            <a:r>
              <a:rPr lang="en-GB" dirty="0" err="1">
                <a:effectLst/>
                <a:latin typeface="Calibri" panose="020F0502020204030204" pitchFamily="34" charset="0"/>
              </a:rPr>
              <a:t>einer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Erkrankung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begründet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ist</a:t>
            </a:r>
            <a:r>
              <a:rPr lang="en-GB" dirty="0">
                <a:effectLst/>
                <a:latin typeface="Calibri" panose="020F0502020204030204" pitchFamily="34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</a:rPr>
              <a:t>können</a:t>
            </a:r>
            <a:r>
              <a:rPr lang="en-GB" dirty="0">
                <a:effectLst/>
                <a:latin typeface="Calibri" panose="020F0502020204030204" pitchFamily="34" charset="0"/>
              </a:rPr>
              <a:t> Codes </a:t>
            </a:r>
            <a:r>
              <a:rPr lang="en-GB" dirty="0" err="1">
                <a:effectLst/>
                <a:latin typeface="Calibri" panose="020F0502020204030204" pitchFamily="34" charset="0"/>
              </a:rPr>
              <a:t>aus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Kapitel</a:t>
            </a:r>
            <a:r>
              <a:rPr lang="en-GB" dirty="0">
                <a:effectLst/>
                <a:latin typeface="Calibri" panose="020F0502020204030204" pitchFamily="34" charset="0"/>
              </a:rPr>
              <a:t> XXI </a:t>
            </a:r>
            <a:r>
              <a:rPr lang="en-GB" dirty="0" err="1">
                <a:effectLst/>
                <a:latin typeface="Calibri" panose="020F0502020204030204" pitchFamily="34" charset="0"/>
              </a:rPr>
              <a:t>verwendet</a:t>
            </a:r>
            <a:r>
              <a:rPr lang="en-GB" dirty="0">
                <a:effectLst/>
                <a:latin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</a:rPr>
              <a:t>werden</a:t>
            </a:r>
            <a:r>
              <a:rPr lang="en-GB" dirty="0">
                <a:effectLst/>
                <a:latin typeface="Calibri" panose="020F0502020204030204" pitchFamily="34" charset="0"/>
              </a:rPr>
              <a:t>. </a:t>
            </a:r>
            <a:r>
              <a:rPr lang="en-GB" b="1" dirty="0">
                <a:effectLst/>
                <a:latin typeface="Calibri" panose="020F0502020204030204" pitchFamily="34" charset="0"/>
              </a:rPr>
              <a:t>(Z00-Z99)</a:t>
            </a:r>
            <a:r>
              <a:rPr lang="en-GB" dirty="0">
                <a:effectLst/>
                <a:latin typeface="Calibri" panose="020F0502020204030204" pitchFamily="34" charset="0"/>
              </a:rPr>
              <a:t>  - </a:t>
            </a:r>
            <a:r>
              <a:rPr lang="en-GB" dirty="0" err="1">
                <a:effectLst/>
                <a:latin typeface="Arial" panose="020B0604020202020204" pitchFamily="34" charset="0"/>
              </a:rPr>
              <a:t>Faktoren</a:t>
            </a:r>
            <a:r>
              <a:rPr lang="en-GB" dirty="0">
                <a:effectLst/>
                <a:latin typeface="Arial" panose="020B0604020202020204" pitchFamily="34" charset="0"/>
              </a:rPr>
              <a:t>, die den </a:t>
            </a:r>
            <a:r>
              <a:rPr lang="en-GB" dirty="0" err="1">
                <a:effectLst/>
                <a:latin typeface="Arial" panose="020B0604020202020204" pitchFamily="34" charset="0"/>
              </a:rPr>
              <a:t>Gesundheitszustand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beeinflussen</a:t>
            </a:r>
            <a:r>
              <a:rPr lang="en-GB" dirty="0">
                <a:effectLst/>
                <a:latin typeface="Arial" panose="020B0604020202020204" pitchFamily="34" charset="0"/>
              </a:rPr>
              <a:t> und </a:t>
            </a:r>
            <a:r>
              <a:rPr lang="en-GB" dirty="0" err="1">
                <a:effectLst/>
                <a:latin typeface="Arial" panose="020B0604020202020204" pitchFamily="34" charset="0"/>
              </a:rPr>
              <a:t>zur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Inanspruchnahme</a:t>
            </a:r>
            <a:r>
              <a:rPr lang="en-GB" dirty="0">
                <a:effectLst/>
                <a:latin typeface="Arial" panose="020B0604020202020204" pitchFamily="34" charset="0"/>
              </a:rPr>
              <a:t> des </a:t>
            </a:r>
            <a:r>
              <a:rPr lang="en-GB" dirty="0" err="1">
                <a:effectLst/>
                <a:latin typeface="Arial" panose="020B0604020202020204" pitchFamily="34" charset="0"/>
              </a:rPr>
              <a:t>Gesundheitswesens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führen</a:t>
            </a:r>
            <a:r>
              <a:rPr lang="en-GB" dirty="0">
                <a:effectLst/>
                <a:latin typeface="Arial" panose="020B0604020202020204" pitchFamily="34" charset="0"/>
              </a:rPr>
              <a:t>  </a:t>
            </a:r>
            <a:r>
              <a:rPr lang="en-GB" dirty="0" err="1">
                <a:effectLst/>
                <a:latin typeface="Calibri" panose="020F0502020204030204" pitchFamily="34" charset="0"/>
              </a:rPr>
              <a:t>z.B.</a:t>
            </a:r>
            <a:r>
              <a:rPr lang="en-GB" dirty="0">
                <a:effectLst/>
                <a:latin typeface="Calibri" panose="020F0502020204030204" pitchFamily="34" charset="0"/>
              </a:rPr>
              <a:t> Z00.0 für </a:t>
            </a:r>
            <a:r>
              <a:rPr lang="en-GB" dirty="0" err="1">
                <a:latin typeface="Calibri" panose="020F0502020204030204" pitchFamily="34" charset="0"/>
              </a:rPr>
              <a:t>V</a:t>
            </a:r>
            <a:r>
              <a:rPr lang="en-GB" dirty="0" err="1">
                <a:effectLst/>
                <a:latin typeface="Calibri" panose="020F0502020204030204" pitchFamily="34" charset="0"/>
              </a:rPr>
              <a:t>orsorgeuntersuchung</a:t>
            </a:r>
            <a:endParaRPr lang="en-GB" dirty="0">
              <a:effectLst/>
              <a:latin typeface="Calibri" panose="020F0502020204030204" pitchFamily="34" charset="0"/>
            </a:endParaRP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07047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7FAF7-5F41-9DA7-22DA-FAD90839D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4715-1D82-A267-F7AE-FC526FA5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0537317" cy="1093280"/>
          </a:xfrm>
        </p:spPr>
        <p:txBody>
          <a:bodyPr>
            <a:noAutofit/>
          </a:bodyPr>
          <a:lstStyle/>
          <a:p>
            <a:r>
              <a:rPr lang="en-AT" sz="3600" dirty="0"/>
              <a:t>Dokumentationspflicht im extramuralen Bereich – allgemeine Regeln – ICD10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8CA86-9AE3-C90A-7C0F-383677A9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GB" b="1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Was 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ist</a:t>
            </a:r>
            <a:r>
              <a:rPr lang="en-GB" b="1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 der Code des ICD-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Schlüssels</a:t>
            </a:r>
            <a:r>
              <a:rPr lang="en-GB" b="1" i="0" dirty="0">
                <a:solidFill>
                  <a:srgbClr val="404040"/>
                </a:solidFill>
                <a:effectLst/>
                <a:latin typeface="Source Sans Pro" panose="020B0503030403020204" pitchFamily="34" charset="0"/>
              </a:rPr>
              <a:t>?</a:t>
            </a:r>
          </a:p>
          <a:p>
            <a:pPr algn="l"/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Struktur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des ICD-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Schlüssels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Jeder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Diagnose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wird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ein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bis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zu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5-stelliger Code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zugeordnet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. Der Code hat das Format X00.00,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wobei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X für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einen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Buchstaben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von A-Z und die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Nullen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für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eine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Ziffer von 0-9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stehen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. Die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ersten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drei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Stellen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kodieren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eine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grobe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Diagnose, die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vierte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und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fünfte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Stelle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dienen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der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weiteren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Unterteilung</a:t>
            </a:r>
            <a:r>
              <a:rPr lang="en-GB" dirty="0">
                <a:solidFill>
                  <a:srgbClr val="404040"/>
                </a:solidFill>
                <a:latin typeface="Raleway" pitchFamily="2" charset="77"/>
              </a:rPr>
              <a:t>.</a:t>
            </a:r>
            <a:endParaRPr lang="en-GB" b="0" i="0" dirty="0">
              <a:solidFill>
                <a:srgbClr val="404040"/>
              </a:solidFill>
              <a:effectLst/>
              <a:latin typeface="Raleway" pitchFamily="2" charset="77"/>
            </a:endParaRPr>
          </a:p>
          <a:p>
            <a:pPr algn="l"/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Hinter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dem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ICD-Code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können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Zusatzkennzeichen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angegeben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sein.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Diese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Buchstaben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geben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weitere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0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Informationen</a:t>
            </a:r>
            <a:r>
              <a:rPr lang="en-GB" b="0" i="0" dirty="0">
                <a:solidFill>
                  <a:srgbClr val="404040"/>
                </a:solidFill>
                <a:effectLst/>
                <a:latin typeface="Raleway" pitchFamily="2" charset="77"/>
              </a:rPr>
              <a:t>: </a:t>
            </a:r>
            <a:r>
              <a:rPr lang="en-GB" b="1" i="0" dirty="0">
                <a:solidFill>
                  <a:srgbClr val="404040"/>
                </a:solidFill>
                <a:effectLst/>
                <a:latin typeface="Raleway" pitchFamily="2" charset="77"/>
              </a:rPr>
              <a:t>Die 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Zusatzkennzeichen</a:t>
            </a:r>
            <a:r>
              <a:rPr lang="en-GB" b="1" i="0" dirty="0">
                <a:solidFill>
                  <a:srgbClr val="404040"/>
                </a:solidFill>
                <a:effectLst/>
                <a:latin typeface="Raleway" pitchFamily="2" charset="77"/>
              </a:rPr>
              <a:t> R (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Rechts</a:t>
            </a:r>
            <a:r>
              <a:rPr lang="en-GB" b="1" i="0" dirty="0">
                <a:solidFill>
                  <a:srgbClr val="404040"/>
                </a:solidFill>
                <a:effectLst/>
                <a:latin typeface="Raleway" pitchFamily="2" charset="77"/>
              </a:rPr>
              <a:t>), L (Links) und B (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Beidseitig</a:t>
            </a:r>
            <a:r>
              <a:rPr lang="en-GB" b="1" i="0" dirty="0">
                <a:solidFill>
                  <a:srgbClr val="404040"/>
                </a:solidFill>
                <a:effectLst/>
                <a:latin typeface="Raleway" pitchFamily="2" charset="77"/>
              </a:rPr>
              <a:t>) 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stehen</a:t>
            </a:r>
            <a:r>
              <a:rPr lang="en-GB" b="1" i="0" dirty="0">
                <a:solidFill>
                  <a:srgbClr val="404040"/>
                </a:solidFill>
                <a:effectLst/>
                <a:latin typeface="Raleway" pitchFamily="2" charset="77"/>
              </a:rPr>
              <a:t> für die 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betroffene</a:t>
            </a:r>
            <a:r>
              <a:rPr lang="en-GB" b="1" i="0" dirty="0">
                <a:solidFill>
                  <a:srgbClr val="404040"/>
                </a:solidFill>
                <a:effectLst/>
                <a:latin typeface="Raleway" pitchFamily="2" charset="77"/>
              </a:rPr>
              <a:t> </a:t>
            </a:r>
            <a:r>
              <a:rPr lang="en-GB" b="1" i="0" dirty="0" err="1">
                <a:solidFill>
                  <a:srgbClr val="404040"/>
                </a:solidFill>
                <a:effectLst/>
                <a:latin typeface="Raleway" pitchFamily="2" charset="77"/>
              </a:rPr>
              <a:t>Körperseite</a:t>
            </a:r>
            <a:r>
              <a:rPr lang="en-GB" b="1" i="0" dirty="0">
                <a:solidFill>
                  <a:srgbClr val="404040"/>
                </a:solidFill>
                <a:effectLst/>
                <a:latin typeface="Raleway" pitchFamily="2" charset="77"/>
              </a:rPr>
              <a:t>.</a:t>
            </a:r>
          </a:p>
          <a:p>
            <a:pPr algn="l"/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Zu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jeder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ICD-Diagnose </a:t>
            </a:r>
            <a:r>
              <a:rPr lang="en-GB" dirty="0" err="1">
                <a:solidFill>
                  <a:srgbClr val="111111"/>
                </a:solidFill>
                <a:latin typeface="Arial" panose="020B0604020202020204" pitchFamily="34" charset="0"/>
              </a:rPr>
              <a:t>kann</a:t>
            </a:r>
            <a:r>
              <a:rPr lang="en-GB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die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Diagnosesicherheit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mit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einem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der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nachfolgend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genannten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Zusatzkennzeichen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angegeben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werden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GB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A = </a:t>
            </a:r>
            <a:r>
              <a:rPr lang="en-GB" b="1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ausgeschlossene</a:t>
            </a:r>
            <a:r>
              <a:rPr lang="en-GB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Diagnose, V = </a:t>
            </a:r>
            <a:r>
              <a:rPr lang="en-GB" b="1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Verdachtsdiagnose</a:t>
            </a:r>
            <a:r>
              <a:rPr lang="en-GB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, Z = </a:t>
            </a:r>
            <a:r>
              <a:rPr lang="en-GB" b="1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symptomloser</a:t>
            </a:r>
            <a:r>
              <a:rPr lang="en-GB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Zustand</a:t>
            </a:r>
            <a:r>
              <a:rPr lang="en-GB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nach</a:t>
            </a:r>
            <a:r>
              <a:rPr lang="en-GB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der </a:t>
            </a:r>
            <a:r>
              <a:rPr lang="en-GB" b="1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betreffenden</a:t>
            </a:r>
            <a:r>
              <a:rPr lang="en-GB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Diagnose, G = </a:t>
            </a:r>
            <a:r>
              <a:rPr lang="en-GB" b="1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gesicherte</a:t>
            </a:r>
            <a:r>
              <a:rPr lang="en-GB" b="1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Diagnose</a:t>
            </a:r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404040"/>
              </a:solidFill>
              <a:effectLst/>
              <a:latin typeface="Raleway" pitchFamily="2" charset="77"/>
            </a:endParaRPr>
          </a:p>
          <a:p>
            <a:pPr marL="0" indent="0">
              <a:buNone/>
            </a:pP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47269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D0E5-8769-DC31-E022-EB05949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1155680" cy="678942"/>
          </a:xfrm>
        </p:spPr>
        <p:txBody>
          <a:bodyPr>
            <a:normAutofit/>
          </a:bodyPr>
          <a:lstStyle/>
          <a:p>
            <a:r>
              <a:rPr lang="en-AT" sz="2800" dirty="0"/>
              <a:t>Übermittlung der Diagnosen in der Kassenabrechnung (DVP)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2488D-9F2E-7904-B92C-B15D31BB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28801"/>
            <a:ext cx="11155680" cy="4517136"/>
          </a:xfrm>
        </p:spPr>
        <p:txBody>
          <a:bodyPr>
            <a:normAutofit lnSpcReduction="10000"/>
          </a:bodyPr>
          <a:lstStyle/>
          <a:p>
            <a:r>
              <a:rPr lang="en-AT" dirty="0"/>
              <a:t>Änderung des DVP ab 1.1.206 </a:t>
            </a:r>
          </a:p>
          <a:p>
            <a:r>
              <a:rPr lang="en-AT" dirty="0"/>
              <a:t>Kapitel D.25  DIAGN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Diagnoseschlüssel</a:t>
            </a:r>
            <a:r>
              <a:rPr lang="en-GB" b="1" dirty="0">
                <a:effectLst/>
                <a:latin typeface="Arial" panose="020B0604020202020204" pitchFamily="34" charset="0"/>
              </a:rPr>
              <a:t> </a:t>
            </a:r>
            <a:r>
              <a:rPr lang="en-GB" b="1" dirty="0" err="1">
                <a:effectLst/>
                <a:latin typeface="Arial" panose="020B0604020202020204" pitchFamily="34" charset="0"/>
              </a:rPr>
              <a:t>bzw</a:t>
            </a:r>
            <a:r>
              <a:rPr lang="en-GB" b="1" dirty="0">
                <a:effectLst/>
                <a:latin typeface="Arial" panose="020B0604020202020204" pitchFamily="34" charset="0"/>
              </a:rPr>
              <a:t>. -text SA03(Block D)/05 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25 </a:t>
            </a:r>
            <a:r>
              <a:rPr lang="en-GB" dirty="0" err="1">
                <a:effectLst/>
                <a:latin typeface="Arial" panose="020B0604020202020204" pitchFamily="34" charset="0"/>
              </a:rPr>
              <a:t>Stellen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alphanumerisch</a:t>
            </a:r>
            <a:r>
              <a:rPr lang="en-GB" dirty="0">
                <a:effectLst/>
                <a:latin typeface="Arial" panose="020B0604020202020204" pitchFamily="34" charset="0"/>
              </a:rPr>
              <a:t>, die </a:t>
            </a:r>
            <a:r>
              <a:rPr lang="en-GB" dirty="0" err="1">
                <a:effectLst/>
                <a:latin typeface="Arial" panose="020B0604020202020204" pitchFamily="34" charset="0"/>
              </a:rPr>
              <a:t>Angabe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ist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zwingend</a:t>
            </a:r>
            <a:endParaRPr lang="en-GB" dirty="0">
              <a:latin typeface="Arial" panose="020B0604020202020204" pitchFamily="34" charset="0"/>
            </a:endParaRPr>
          </a:p>
          <a:p>
            <a:r>
              <a:rPr lang="en-GB" b="1" dirty="0" err="1">
                <a:latin typeface="Arial" panose="020B0604020202020204" pitchFamily="34" charset="0"/>
              </a:rPr>
              <a:t>Kodierte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Diagnosen</a:t>
            </a:r>
            <a:r>
              <a:rPr lang="en-GB" b="1" dirty="0">
                <a:latin typeface="Arial" panose="020B0604020202020204" pitchFamily="34" charset="0"/>
              </a:rPr>
              <a:t>: (DIAKZ = 1)</a:t>
            </a:r>
          </a:p>
          <a:p>
            <a:pPr lvl="1"/>
            <a:r>
              <a:rPr lang="en-GB" dirty="0">
                <a:latin typeface="Arial" panose="020B0604020202020204" pitchFamily="34" charset="0"/>
              </a:rPr>
              <a:t>Es </a:t>
            </a:r>
            <a:r>
              <a:rPr lang="en-GB" dirty="0" err="1">
                <a:latin typeface="Arial" panose="020B0604020202020204" pitchFamily="34" charset="0"/>
              </a:rPr>
              <a:t>können</a:t>
            </a:r>
            <a:r>
              <a:rPr lang="en-GB" dirty="0">
                <a:latin typeface="Arial" panose="020B0604020202020204" pitchFamily="34" charset="0"/>
              </a:rPr>
              <a:t> maximal 5 </a:t>
            </a:r>
            <a:r>
              <a:rPr lang="en-GB" dirty="0" err="1">
                <a:latin typeface="Arial" panose="020B0604020202020204" pitchFamily="34" charset="0"/>
              </a:rPr>
              <a:t>Diagnosen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übermittelt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werden</a:t>
            </a:r>
            <a:r>
              <a:rPr lang="en-GB" dirty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GB" dirty="0" err="1">
                <a:latin typeface="Arial" panose="020B0604020202020204" pitchFamily="34" charset="0"/>
              </a:rPr>
              <a:t>Zusatzkennzeichen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können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nicht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übermittelt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werden</a:t>
            </a:r>
            <a:endParaRPr lang="en-GB" dirty="0">
              <a:latin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</a:rPr>
              <a:t>Die </a:t>
            </a:r>
            <a:r>
              <a:rPr lang="en-GB" dirty="0" err="1">
                <a:latin typeface="Arial" panose="020B0604020202020204" pitchFamily="34" charset="0"/>
              </a:rPr>
              <a:t>erste</a:t>
            </a:r>
            <a:r>
              <a:rPr lang="en-GB" dirty="0">
                <a:latin typeface="Arial" panose="020B0604020202020204" pitchFamily="34" charset="0"/>
              </a:rPr>
              <a:t> für den </a:t>
            </a:r>
            <a:r>
              <a:rPr lang="en-GB" dirty="0" err="1">
                <a:latin typeface="Arial" panose="020B0604020202020204" pitchFamily="34" charset="0"/>
              </a:rPr>
              <a:t>jeweiligen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Leistungstag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übermittelte</a:t>
            </a:r>
            <a:r>
              <a:rPr lang="en-GB" dirty="0">
                <a:latin typeface="Arial" panose="020B0604020202020204" pitchFamily="34" charset="0"/>
              </a:rPr>
              <a:t> Diagnose </a:t>
            </a:r>
            <a:r>
              <a:rPr lang="en-GB" dirty="0" err="1">
                <a:latin typeface="Arial" panose="020B0604020202020204" pitchFamily="34" charset="0"/>
              </a:rPr>
              <a:t>ist</a:t>
            </a:r>
            <a:r>
              <a:rPr lang="en-GB" dirty="0">
                <a:latin typeface="Arial" panose="020B0604020202020204" pitchFamily="34" charset="0"/>
              </a:rPr>
              <a:t> die </a:t>
            </a:r>
            <a:r>
              <a:rPr lang="en-GB" dirty="0" err="1">
                <a:latin typeface="Arial" panose="020B0604020202020204" pitchFamily="34" charset="0"/>
              </a:rPr>
              <a:t>Hauptdiagnose</a:t>
            </a:r>
            <a:r>
              <a:rPr lang="en-GB" dirty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GB" dirty="0" err="1">
                <a:latin typeface="Arial" panose="020B0604020202020204" pitchFamily="34" charset="0"/>
              </a:rPr>
              <a:t>Beispieldatensatz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bei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kodierten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Diagnosen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Bsp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. K35.8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Appendizitis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 D1K358</a:t>
            </a:r>
          </a:p>
          <a:p>
            <a:r>
              <a:rPr lang="en-GB" b="1" dirty="0" err="1">
                <a:latin typeface="Arial" panose="020B0604020202020204" pitchFamily="34" charset="0"/>
                <a:sym typeface="Wingdings" pitchFamily="2" charset="2"/>
              </a:rPr>
              <a:t>Freitextdiagnosen</a:t>
            </a:r>
            <a:r>
              <a:rPr lang="en-GB" b="1" dirty="0">
                <a:latin typeface="Arial" panose="020B0604020202020204" pitchFamily="34" charset="0"/>
                <a:sym typeface="Wingdings" pitchFamily="2" charset="2"/>
              </a:rPr>
              <a:t> (DIAKZ = 2)</a:t>
            </a:r>
          </a:p>
          <a:p>
            <a:pPr lvl="1"/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Jede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 Diagnose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wird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als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eigene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Zeile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übermittelt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, der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Diagnosetext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 max. 25 </a:t>
            </a:r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Stellen</a:t>
            </a:r>
            <a:endParaRPr lang="en-GB" dirty="0">
              <a:latin typeface="Arial" panose="020B0604020202020204" pitchFamily="34" charset="0"/>
              <a:sym typeface="Wingdings" pitchFamily="2" charset="2"/>
            </a:endParaRPr>
          </a:p>
          <a:p>
            <a:pPr lvl="1"/>
            <a:r>
              <a:rPr lang="en-GB" dirty="0" err="1">
                <a:latin typeface="Arial" panose="020B0604020202020204" pitchFamily="34" charset="0"/>
                <a:sym typeface="Wingdings" pitchFamily="2" charset="2"/>
              </a:rPr>
              <a:t>Bsp</a:t>
            </a:r>
            <a:r>
              <a:rPr lang="en-GB" dirty="0">
                <a:latin typeface="Arial" panose="020B0604020202020204" pitchFamily="34" charset="0"/>
                <a:sym typeface="Wingdings" pitchFamily="2" charset="2"/>
              </a:rPr>
              <a:t>: D2Hypertonie </a:t>
            </a: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</a:rPr>
              <a:t>Durch</a:t>
            </a:r>
            <a:r>
              <a:rPr lang="en-GB" dirty="0">
                <a:latin typeface="Arial" panose="020B0604020202020204" pitchFamily="34" charset="0"/>
              </a:rPr>
              <a:t> die </a:t>
            </a:r>
            <a:r>
              <a:rPr lang="en-GB" dirty="0" err="1">
                <a:latin typeface="Arial" panose="020B0604020202020204" pitchFamily="34" charset="0"/>
              </a:rPr>
              <a:t>sehr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kurzfristigen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Änderungen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ist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dieser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Punkt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noch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unklar</a:t>
            </a:r>
            <a:r>
              <a:rPr lang="en-GB" dirty="0">
                <a:latin typeface="Arial" panose="020B0604020202020204" pitchFamily="34" charset="0"/>
              </a:rPr>
              <a:t> da es </a:t>
            </a:r>
            <a:r>
              <a:rPr lang="en-GB" dirty="0" err="1">
                <a:latin typeface="Arial" panose="020B0604020202020204" pitchFamily="34" charset="0"/>
              </a:rPr>
              <a:t>vorher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keine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unkodierten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Diagnosen</a:t>
            </a:r>
            <a:r>
              <a:rPr lang="en-GB" dirty="0">
                <a:latin typeface="Arial" panose="020B0604020202020204" pitchFamily="34" charset="0"/>
              </a:rPr>
              <a:t> in der </a:t>
            </a:r>
            <a:r>
              <a:rPr lang="en-GB" dirty="0" err="1">
                <a:latin typeface="Arial" panose="020B0604020202020204" pitchFamily="34" charset="0"/>
              </a:rPr>
              <a:t>abrechnung</a:t>
            </a:r>
            <a:r>
              <a:rPr lang="en-GB" dirty="0">
                <a:latin typeface="Arial" panose="020B0604020202020204" pitchFamily="34" charset="0"/>
              </a:rPr>
              <a:t> gab.</a:t>
            </a:r>
          </a:p>
          <a:p>
            <a:endParaRPr lang="en-GB" dirty="0">
              <a:effectLst/>
              <a:latin typeface="Arial" panose="020B0604020202020204" pitchFamily="34" charset="0"/>
            </a:endParaRPr>
          </a:p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53345138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1712</Words>
  <Application>Microsoft Macintosh PowerPoint</Application>
  <PresentationFormat>Widescreen</PresentationFormat>
  <Paragraphs>194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Bierstadt</vt:lpstr>
      <vt:lpstr>Calibri</vt:lpstr>
      <vt:lpstr>Raleway</vt:lpstr>
      <vt:lpstr>Source Sans Pro</vt:lpstr>
      <vt:lpstr>GestaltVTI</vt:lpstr>
      <vt:lpstr>Diagnosekodierung</vt:lpstr>
      <vt:lpstr>Fristen: Änderung laut Beschluss vom 3.12 für den ambulanten Bereich</vt:lpstr>
      <vt:lpstr>Für wen gelten welche Fristen / Regeln?</vt:lpstr>
      <vt:lpstr>Bestandteile des Diagnosekodierungsmoduls</vt:lpstr>
      <vt:lpstr>Diagnosenkodierungssysteme</vt:lpstr>
      <vt:lpstr>SNOMED-CT</vt:lpstr>
      <vt:lpstr>Dokumentationspflicht im extramuralen Bereich – allgemeine Regeln</vt:lpstr>
      <vt:lpstr>Dokumentationspflicht im extramuralen Bereich – allgemeine Regeln – ICD10</vt:lpstr>
      <vt:lpstr>Übermittlung der Diagnosen in der Kassenabrechnung (DVP)</vt:lpstr>
      <vt:lpstr>Übermittlung der Diagnosen in der Kassenabrechnung (DVP)</vt:lpstr>
      <vt:lpstr>Regelwerk zur Hauptdiagnosein ArztIS/ET-Med</vt:lpstr>
      <vt:lpstr>Wie kodiere ich in ET-Med?</vt:lpstr>
      <vt:lpstr>Wie kodiere ich als Kassenarzt oder Wahlarzt in ArztIS?</vt:lpstr>
      <vt:lpstr>Wie kodiere ich als Kassenarzt oder Wahlarzt in ArztIS?</vt:lpstr>
      <vt:lpstr>Wie kodiere ich als Kassenarzt oder Wahlarzt in ArztIS?</vt:lpstr>
      <vt:lpstr>Wie kodiere ich als Kassenarzt oder Wahlarzt in ArztIS?</vt:lpstr>
      <vt:lpstr>Wie kodiere ich als Kassenarzt oder Wahlarzt in ArztIS?</vt:lpstr>
      <vt:lpstr>Wie kodiere ich als Kassenarzt oder Wahlarzt in ArztIS?</vt:lpstr>
      <vt:lpstr>Nachkodieren von Diagnosen aus den Diagnosenstammdaten</vt:lpstr>
      <vt:lpstr>Nachkodieren von Diagnosen aus den Diagnosenstammdaten</vt:lpstr>
      <vt:lpstr>Einfaches Verordnen kodierter Diagnosen</vt:lpstr>
      <vt:lpstr>Beispiel für eine Liste Fachgebietsspezifischer Diagnosen</vt:lpstr>
      <vt:lpstr>Auslieferung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Office4</dc:creator>
  <cp:lastModifiedBy>Office4</cp:lastModifiedBy>
  <cp:revision>9</cp:revision>
  <dcterms:created xsi:type="dcterms:W3CDTF">2025-12-08T09:43:29Z</dcterms:created>
  <dcterms:modified xsi:type="dcterms:W3CDTF">2025-12-09T17:18:42Z</dcterms:modified>
</cp:coreProperties>
</file>